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charts/chart2.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Lst>
  <p:notesMasterIdLst>
    <p:notesMasterId r:id="rId16"/>
  </p:notesMasterIdLst>
  <p:handoutMasterIdLst>
    <p:handoutMasterId r:id="rId17"/>
  </p:handoutMasterIdLst>
  <p:sldIdLst>
    <p:sldId id="266" r:id="rId5"/>
    <p:sldId id="305" r:id="rId6"/>
    <p:sldId id="309" r:id="rId7"/>
    <p:sldId id="268" r:id="rId8"/>
    <p:sldId id="302" r:id="rId9"/>
    <p:sldId id="272" r:id="rId10"/>
    <p:sldId id="271" r:id="rId11"/>
    <p:sldId id="301" r:id="rId12"/>
    <p:sldId id="307" r:id="rId13"/>
    <p:sldId id="278" r:id="rId14"/>
    <p:sldId id="270" r:id="rId15"/>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sn Notebookbenutzer" initials="dN" lastIdx="12" clrIdx="0">
    <p:extLst/>
  </p:cmAuthor>
  <p:cmAuthor id="2" name="Gesine Stück" initials="GS" lastIdx="6" clrIdx="1">
    <p:extLst/>
  </p:cmAuthor>
  <p:cmAuthor id="3" name="Imke Schneemann" initials="IS" lastIdx="17" clrIdx="2">
    <p:extLst/>
  </p:cmAuthor>
  <p:cmAuthor id="4" name="Theresa Tönnis" initials="TT" lastIdx="4" clrIdx="3">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EE2C3C"/>
    <a:srgbClr val="8E9194"/>
    <a:srgbClr val="535353"/>
    <a:srgbClr val="D9D9D9"/>
    <a:srgbClr val="1B8FBE"/>
    <a:srgbClr val="1A7FAC"/>
    <a:srgbClr val="EE6907"/>
    <a:srgbClr val="45802F"/>
    <a:srgbClr val="A4A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23" autoAdjust="0"/>
    <p:restoredTop sz="85040" autoAdjust="0"/>
  </p:normalViewPr>
  <p:slideViewPr>
    <p:cSldViewPr snapToGrid="0" showGuides="1">
      <p:cViewPr varScale="1">
        <p:scale>
          <a:sx n="119" d="100"/>
          <a:sy n="119" d="100"/>
        </p:scale>
        <p:origin x="-1320" y="-96"/>
      </p:cViewPr>
      <p:guideLst>
        <p:guide orient="horz" pos="2160"/>
        <p:guide pos="2880"/>
      </p:guideLst>
    </p:cSldViewPr>
  </p:slideViewPr>
  <p:outlineViewPr>
    <p:cViewPr>
      <p:scale>
        <a:sx n="33" d="100"/>
        <a:sy n="33" d="100"/>
      </p:scale>
      <p:origin x="0" y="-12666"/>
    </p:cViewPr>
  </p:outlineViewPr>
  <p:notesTextViewPr>
    <p:cViewPr>
      <p:scale>
        <a:sx n="1" d="1"/>
        <a:sy n="1" d="1"/>
      </p:scale>
      <p:origin x="0" y="0"/>
    </p:cViewPr>
  </p:notesTextViewPr>
  <p:notesViewPr>
    <p:cSldViewPr snapToGrid="0" showGuides="1">
      <p:cViewPr varScale="1">
        <p:scale>
          <a:sx n="76" d="100"/>
          <a:sy n="76" d="100"/>
        </p:scale>
        <p:origin x="3364" y="4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600" b="0" dirty="0" smtClean="0"/>
              <a:t>The six</a:t>
            </a:r>
            <a:r>
              <a:rPr lang="en-US" sz="1600" b="0" baseline="0" dirty="0" smtClean="0"/>
              <a:t> most common reasons for h</a:t>
            </a:r>
            <a:r>
              <a:rPr lang="en-US" sz="1600" b="0" dirty="0" smtClean="0"/>
              <a:t>ospital discharges of in-patients, by disease injury, 2013 (per 100 000 inhabitants)</a:t>
            </a:r>
            <a:r>
              <a:rPr lang="en-US" sz="1400" b="0" dirty="0" smtClean="0"/>
              <a:t>*</a:t>
            </a:r>
            <a:endParaRPr lang="en-US" sz="1200" b="0" baseline="0" dirty="0"/>
          </a:p>
        </c:rich>
      </c:tx>
      <c:layout>
        <c:manualLayout>
          <c:xMode val="edge"/>
          <c:yMode val="edge"/>
          <c:x val="0.11418884125413935"/>
          <c:y val="0"/>
        </c:manualLayout>
      </c:layout>
      <c:overlay val="0"/>
      <c:spPr>
        <a:noFill/>
        <a:ln>
          <a:noFill/>
        </a:ln>
        <a:effectLst/>
      </c:spPr>
    </c:title>
    <c:autoTitleDeleted val="0"/>
    <c:plotArea>
      <c:layout>
        <c:manualLayout>
          <c:layoutTarget val="inner"/>
          <c:xMode val="edge"/>
          <c:yMode val="edge"/>
          <c:x val="0.40224177098984665"/>
          <c:y val="0.14258062128767551"/>
          <c:w val="0.55204873034383861"/>
          <c:h val="0.3322629803104532"/>
        </c:manualLayout>
      </c:layout>
      <c:barChart>
        <c:barDir val="bar"/>
        <c:grouping val="clustered"/>
        <c:varyColors val="0"/>
        <c:ser>
          <c:idx val="0"/>
          <c:order val="0"/>
          <c:tx>
            <c:strRef>
              <c:f>Tabelle1!$B$1</c:f>
              <c:strCache>
                <c:ptCount val="1"/>
                <c:pt idx="0">
                  <c:v>Reasons for hospitalization in the BSR</c:v>
                </c:pt>
              </c:strCache>
            </c:strRef>
          </c:tx>
          <c:spPr>
            <a:solidFill>
              <a:srgbClr val="8E9194"/>
            </a:solidFill>
            <a:ln w="19050">
              <a:solidFill>
                <a:schemeClr val="lt1"/>
              </a:solidFill>
            </a:ln>
            <a:effectLst/>
          </c:spPr>
          <c:invertIfNegative val="0"/>
          <c:dPt>
            <c:idx val="0"/>
            <c:invertIfNegative val="0"/>
            <c:bubble3D val="0"/>
            <c:spPr>
              <a:solidFill>
                <a:srgbClr val="EE2C3C"/>
              </a:solidFill>
              <a:ln w="19050">
                <a:solidFill>
                  <a:schemeClr val="lt1"/>
                </a:solidFill>
              </a:ln>
              <a:effectLst/>
            </c:spPr>
          </c:dPt>
          <c:dPt>
            <c:idx val="1"/>
            <c:invertIfNegative val="0"/>
            <c:bubble3D val="0"/>
          </c:dPt>
          <c:dPt>
            <c:idx val="2"/>
            <c:invertIfNegative val="0"/>
            <c:bubble3D val="0"/>
          </c:dPt>
          <c:dPt>
            <c:idx val="3"/>
            <c:invertIfNegative val="0"/>
            <c:bubble3D val="0"/>
          </c:dPt>
          <c:dPt>
            <c:idx val="4"/>
            <c:invertIfNegative val="0"/>
            <c:bubble3D val="0"/>
          </c:dPt>
          <c:dPt>
            <c:idx val="5"/>
            <c:invertIfNegative val="0"/>
            <c:bubble3D val="0"/>
          </c:dPt>
          <c:cat>
            <c:strRef>
              <c:f>Tabelle1!$A$2:$A$7</c:f>
              <c:strCache>
                <c:ptCount val="6"/>
                <c:pt idx="0">
                  <c:v>Diseases of the musculo-skeletal system and connective tissue</c:v>
                </c:pt>
                <c:pt idx="1">
                  <c:v>Neoplasms</c:v>
                </c:pt>
                <c:pt idx="2">
                  <c:v>Diseases of the circulatory system</c:v>
                </c:pt>
                <c:pt idx="3">
                  <c:v>Diseases of the respiratory system</c:v>
                </c:pt>
                <c:pt idx="4">
                  <c:v>Diseases of the digestive system</c:v>
                </c:pt>
                <c:pt idx="5">
                  <c:v>Injury, poisoning and certain other consequences of external causes </c:v>
                </c:pt>
              </c:strCache>
            </c:strRef>
          </c:cat>
          <c:val>
            <c:numRef>
              <c:f>Tabelle1!$B$2:$B$7</c:f>
              <c:numCache>
                <c:formatCode>General</c:formatCode>
                <c:ptCount val="6"/>
                <c:pt idx="0">
                  <c:v>8827</c:v>
                </c:pt>
                <c:pt idx="1">
                  <c:v>9627</c:v>
                </c:pt>
                <c:pt idx="2">
                  <c:v>17197</c:v>
                </c:pt>
                <c:pt idx="3">
                  <c:v>9442</c:v>
                </c:pt>
                <c:pt idx="4">
                  <c:v>10057</c:v>
                </c:pt>
                <c:pt idx="5">
                  <c:v>10953</c:v>
                </c:pt>
              </c:numCache>
            </c:numRef>
          </c:val>
        </c:ser>
        <c:dLbls>
          <c:showLegendKey val="0"/>
          <c:showVal val="0"/>
          <c:showCatName val="0"/>
          <c:showSerName val="0"/>
          <c:showPercent val="0"/>
          <c:showBubbleSize val="0"/>
        </c:dLbls>
        <c:gapWidth val="100"/>
        <c:axId val="106135552"/>
        <c:axId val="106137088"/>
      </c:barChart>
      <c:catAx>
        <c:axId val="106135552"/>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106137088"/>
        <c:crosses val="autoZero"/>
        <c:auto val="1"/>
        <c:lblAlgn val="ctr"/>
        <c:lblOffset val="100"/>
        <c:noMultiLvlLbl val="0"/>
      </c:catAx>
      <c:valAx>
        <c:axId val="10613708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106135552"/>
        <c:crosses val="autoZero"/>
        <c:crossBetween val="between"/>
      </c:valAx>
      <c:spPr>
        <a:noFill/>
        <a:ln>
          <a:noFill/>
        </a:ln>
        <a:effectLst/>
      </c:spPr>
    </c:plotArea>
    <c:legend>
      <c:legendPos val="b"/>
      <c:layout>
        <c:manualLayout>
          <c:xMode val="edge"/>
          <c:yMode val="edge"/>
          <c:x val="0.16698511161263233"/>
          <c:y val="0.5666857667642603"/>
          <c:w val="0.69352051054070896"/>
          <c:h val="0.43331423323573964"/>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chart>
  <c:spPr>
    <a:noFill/>
    <a:ln>
      <a:noFill/>
    </a:ln>
    <a:effectLst/>
  </c:spPr>
  <c:txPr>
    <a:bodyPr/>
    <a:lstStyle/>
    <a:p>
      <a:pPr>
        <a:defRPr/>
      </a:pPr>
      <a:endParaRPr lang="de-D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barChart>
        <c:barDir val="col"/>
        <c:grouping val="clustered"/>
        <c:varyColors val="0"/>
        <c:ser>
          <c:idx val="0"/>
          <c:order val="0"/>
          <c:tx>
            <c:strRef>
              <c:f>Tabelle1!$B$1</c:f>
              <c:strCache>
                <c:ptCount val="1"/>
                <c:pt idx="0">
                  <c:v>Fractures in Germany and Denmark 2014</c:v>
                </c:pt>
              </c:strCache>
            </c:strRef>
          </c:tx>
          <c:spPr>
            <a:solidFill>
              <a:srgbClr val="8E9194"/>
            </a:solidFill>
            <a:ln>
              <a:noFill/>
            </a:ln>
            <a:effectLst/>
          </c:spPr>
          <c:invertIfNegative val="0"/>
          <c:cat>
            <c:strRef>
              <c:f>Tabelle1!$A$2:$A$8</c:f>
              <c:strCache>
                <c:ptCount val="7"/>
                <c:pt idx="0">
                  <c:v>age 25 - 35</c:v>
                </c:pt>
                <c:pt idx="1">
                  <c:v>age 35 - 45</c:v>
                </c:pt>
                <c:pt idx="2">
                  <c:v>age 45 - 55</c:v>
                </c:pt>
                <c:pt idx="3">
                  <c:v>age 55 - 65</c:v>
                </c:pt>
                <c:pt idx="4">
                  <c:v>age 65 - 75</c:v>
                </c:pt>
                <c:pt idx="5">
                  <c:v>age 75 - 85</c:v>
                </c:pt>
                <c:pt idx="6">
                  <c:v>age 85+</c:v>
                </c:pt>
              </c:strCache>
            </c:strRef>
          </c:cat>
          <c:val>
            <c:numRef>
              <c:f>Tabelle1!$B$2:$B$8</c:f>
              <c:numCache>
                <c:formatCode>General</c:formatCode>
                <c:ptCount val="7"/>
                <c:pt idx="0">
                  <c:v>44221</c:v>
                </c:pt>
                <c:pt idx="1">
                  <c:v>45570</c:v>
                </c:pt>
                <c:pt idx="2">
                  <c:v>84970</c:v>
                </c:pt>
                <c:pt idx="3">
                  <c:v>104447</c:v>
                </c:pt>
                <c:pt idx="4">
                  <c:v>129303</c:v>
                </c:pt>
                <c:pt idx="5">
                  <c:v>202636</c:v>
                </c:pt>
                <c:pt idx="6">
                  <c:v>158558</c:v>
                </c:pt>
              </c:numCache>
            </c:numRef>
          </c:val>
        </c:ser>
        <c:dLbls>
          <c:showLegendKey val="0"/>
          <c:showVal val="0"/>
          <c:showCatName val="0"/>
          <c:showSerName val="0"/>
          <c:showPercent val="0"/>
          <c:showBubbleSize val="0"/>
        </c:dLbls>
        <c:gapWidth val="219"/>
        <c:overlap val="-27"/>
        <c:axId val="105494400"/>
        <c:axId val="105495936"/>
      </c:barChart>
      <c:catAx>
        <c:axId val="105494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105495936"/>
        <c:crosses val="autoZero"/>
        <c:auto val="1"/>
        <c:lblAlgn val="ctr"/>
        <c:lblOffset val="100"/>
        <c:noMultiLvlLbl val="0"/>
      </c:catAx>
      <c:valAx>
        <c:axId val="1054959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10549440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chart>
  <c:spPr>
    <a:noFill/>
    <a:ln>
      <a:noFill/>
    </a:ln>
    <a:effectLst/>
  </c:spPr>
  <c:txPr>
    <a:bodyPr/>
    <a:lstStyle/>
    <a:p>
      <a:pPr>
        <a:defRPr/>
      </a:pPr>
      <a:endParaRPr lang="de-DE"/>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102378C-6D56-4934-9EC3-010829679BC5}" type="datetimeFigureOut">
              <a:rPr lang="de-DE" smtClean="0"/>
              <a:t>12.06.2017</a:t>
            </a:fld>
            <a:endParaRPr lang="de-DE"/>
          </a:p>
        </p:txBody>
      </p:sp>
      <p:sp>
        <p:nvSpPr>
          <p:cNvPr id="4" name="Fußzeilenplatzhalt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B1AEA7B-08E7-47C1-B654-445BC7E2EC71}" type="slidenum">
              <a:rPr lang="de-DE" smtClean="0"/>
              <a:t>‹Nr.›</a:t>
            </a:fld>
            <a:endParaRPr lang="de-DE"/>
          </a:p>
        </p:txBody>
      </p:sp>
    </p:spTree>
    <p:extLst>
      <p:ext uri="{BB962C8B-B14F-4D97-AF65-F5344CB8AC3E}">
        <p14:creationId xmlns:p14="http://schemas.microsoft.com/office/powerpoint/2010/main" val="16971101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2699DA-8EC3-4032-AFFB-073FA4813C4D}" type="datetimeFigureOut">
              <a:rPr lang="de-DE" smtClean="0"/>
              <a:t>12.06.2017</a:t>
            </a:fld>
            <a:endParaRPr lang="de-DE"/>
          </a:p>
        </p:txBody>
      </p:sp>
      <p:sp>
        <p:nvSpPr>
          <p:cNvPr id="4" name="Folienbildplatzhalt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8B547B-FC1E-4BC6-80DF-746DCA82461D}" type="slidenum">
              <a:rPr lang="de-DE" smtClean="0"/>
              <a:t>‹Nr.›</a:t>
            </a:fld>
            <a:endParaRPr lang="de-DE"/>
          </a:p>
        </p:txBody>
      </p:sp>
    </p:spTree>
    <p:extLst>
      <p:ext uri="{BB962C8B-B14F-4D97-AF65-F5344CB8AC3E}">
        <p14:creationId xmlns:p14="http://schemas.microsoft.com/office/powerpoint/2010/main" val="27300585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10"/>
          </p:nvPr>
        </p:nvSpPr>
        <p:spPr/>
        <p:txBody>
          <a:bodyPr/>
          <a:lstStyle/>
          <a:p>
            <a:fld id="{788B547B-FC1E-4BC6-80DF-746DCA82461D}" type="slidenum">
              <a:rPr lang="de-DE" smtClean="0"/>
              <a:t>1</a:t>
            </a:fld>
            <a:endParaRPr lang="de-DE"/>
          </a:p>
        </p:txBody>
      </p:sp>
    </p:spTree>
    <p:extLst>
      <p:ext uri="{BB962C8B-B14F-4D97-AF65-F5344CB8AC3E}">
        <p14:creationId xmlns:p14="http://schemas.microsoft.com/office/powerpoint/2010/main" val="24482216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sz="1200" b="0" i="0" u="none" strike="noStrike" kern="1200" baseline="0" dirty="0" smtClean="0">
                <a:solidFill>
                  <a:schemeClr val="tx1"/>
                </a:solidFill>
                <a:latin typeface="+mn-lt"/>
                <a:ea typeface="+mn-ea"/>
                <a:cs typeface="+mn-cs"/>
              </a:rPr>
              <a:t>In ageing societies, the need for innovative products and clinical procedures for fracture treatment is increasing due to more age related fractures and comorbidities such as osteoporosis or post surgery complications like infections. Innovations must reduce the total cost of care or clearly improve the quality of care at a justifiable cost and bring new solution to outstanding medical challenges. The industrial sectors for innovation are broad covering implants, imaging, pharmaceuticals, wound care or single use surgery devices. These trends already led to a rising demand for innovation and investments e.g. by the European medical technology industry which increased their R&amp;D actors in the innovation process helping to identify needs and to ensure user oriented products. Around 50% of new products are initiated by clinicians. Accordingly, companies in the BSR spend 11% from 2012 to 2013. At the same time, research and innovation (R&amp;I) within fracture management is facing various challenges in understanding clinical needs and effectiveness, reducing costs of innovation and time to market. Clinicians and companies often lack insight into the total costs of care, the effectiveness of treatment and the causes of adverse health outcome in hospitals. To overcome these challenges, clinical fracture registries can provide evidence in the clinical “real world” and reveal needs and potentials for innovation. Further, clinicians and hospitals are important SR need direct access to hospitals and clinicians for collaboration within needs assessment, preclinical research, product development, clinical trials, </a:t>
            </a:r>
            <a:r>
              <a:rPr lang="en-GB" sz="1200" b="0" i="0" u="none" strike="noStrike" kern="1200" baseline="0" dirty="0" err="1" smtClean="0">
                <a:solidFill>
                  <a:schemeClr val="tx1"/>
                </a:solidFill>
                <a:latin typeface="+mn-lt"/>
                <a:ea typeface="+mn-ea"/>
                <a:cs typeface="+mn-cs"/>
              </a:rPr>
              <a:t>postmarket</a:t>
            </a:r>
            <a:r>
              <a:rPr lang="en-GB" sz="1200" b="0" i="0" u="none" strike="noStrike" kern="1200" baseline="0" dirty="0" smtClean="0">
                <a:solidFill>
                  <a:schemeClr val="tx1"/>
                </a:solidFill>
                <a:latin typeface="+mn-lt"/>
                <a:ea typeface="+mn-ea"/>
                <a:cs typeface="+mn-cs"/>
              </a:rPr>
              <a:t> follow up studies or health technology assessment. Moreover, an intensified collaboration between clinicians across hospitals and countries benefits the innovation of clinical procedures through the exchange of best practice, influenced by different national, organisational and regulatory conditions. Finally, successful innovation is driven by fast market access across countries which can be facilitated by collaboration between clinicians and companies, which is especially relevant for </a:t>
            </a:r>
            <a:r>
              <a:rPr lang="en-GB" sz="1200" b="0" i="0" u="none" strike="noStrike" kern="1200" baseline="0" dirty="0" err="1" smtClean="0">
                <a:solidFill>
                  <a:schemeClr val="tx1"/>
                </a:solidFill>
                <a:latin typeface="+mn-lt"/>
                <a:ea typeface="+mn-ea"/>
                <a:cs typeface="+mn-cs"/>
              </a:rPr>
              <a:t>startups</a:t>
            </a:r>
            <a:r>
              <a:rPr lang="en-GB" sz="1200" b="0" i="0" u="none" strike="noStrike" kern="1200" baseline="0" dirty="0" smtClean="0">
                <a:solidFill>
                  <a:schemeClr val="tx1"/>
                </a:solidFill>
                <a:latin typeface="+mn-lt"/>
                <a:ea typeface="+mn-ea"/>
                <a:cs typeface="+mn-cs"/>
              </a:rPr>
              <a:t> and SMEs in the BSR.</a:t>
            </a:r>
          </a:p>
          <a:p>
            <a:r>
              <a:rPr lang="en-GB" sz="1200" b="0" i="0" u="none" strike="noStrike" kern="1200" baseline="0" dirty="0" smtClean="0">
                <a:solidFill>
                  <a:schemeClr val="tx1"/>
                </a:solidFill>
                <a:latin typeface="+mn-lt"/>
                <a:ea typeface="+mn-ea"/>
                <a:cs typeface="+mn-cs"/>
              </a:rPr>
              <a:t>The BFCC responds to these challenges by aiming at accelerated and effective transnational collaboration for innovation within fracture management in the BSR. The BFCC develops and implements a transnational fracture registry platform of 6 hospitals from DE, DK, LT, PL, EE and SE, allowing a comparison of the process and outcome quality across institutions and countries. This transnational R&amp;I infrastructure fosters the </a:t>
            </a:r>
            <a:r>
              <a:rPr lang="en-GB" sz="1200" b="0" i="0" u="none" strike="noStrike" kern="1200" baseline="0" dirty="0" err="1" smtClean="0">
                <a:solidFill>
                  <a:schemeClr val="tx1"/>
                </a:solidFill>
                <a:latin typeface="+mn-lt"/>
                <a:ea typeface="+mn-ea"/>
                <a:cs typeface="+mn-cs"/>
              </a:rPr>
              <a:t>evidencebased</a:t>
            </a:r>
            <a:r>
              <a:rPr lang="en-GB" sz="1200" b="0" i="0" u="none" strike="noStrike" kern="1200" baseline="0" dirty="0" smtClean="0">
                <a:solidFill>
                  <a:schemeClr val="tx1"/>
                </a:solidFill>
                <a:latin typeface="+mn-lt"/>
                <a:ea typeface="+mn-ea"/>
                <a:cs typeface="+mn-cs"/>
              </a:rPr>
              <a:t> identification of clinical </a:t>
            </a:r>
            <a:r>
              <a:rPr lang="en-GB" sz="1200" b="0" i="0" u="none" strike="noStrike" kern="1200" baseline="0" dirty="0" err="1" smtClean="0">
                <a:solidFill>
                  <a:schemeClr val="tx1"/>
                </a:solidFill>
                <a:latin typeface="+mn-lt"/>
                <a:ea typeface="+mn-ea"/>
                <a:cs typeface="+mn-cs"/>
              </a:rPr>
              <a:t>bestpractice</a:t>
            </a:r>
            <a:r>
              <a:rPr lang="en-GB" sz="1200" b="0" i="0" u="none" strike="noStrike" kern="1200" baseline="0" dirty="0" smtClean="0">
                <a:solidFill>
                  <a:schemeClr val="tx1"/>
                </a:solidFill>
                <a:latin typeface="+mn-lt"/>
                <a:ea typeface="+mn-ea"/>
                <a:cs typeface="+mn-cs"/>
              </a:rPr>
              <a:t> and needs for innovation. BFCC establishes a transnational collaboration platform between hospitals and industry, which will be tested in 3 transnational pilots, with 6 hospitals and 4 companies involved. As part of the EUSBSR flagship project </a:t>
            </a:r>
            <a:r>
              <a:rPr lang="en-GB" sz="1200" b="0" i="0" u="none" strike="noStrike" kern="1200" baseline="0" dirty="0" err="1" smtClean="0">
                <a:solidFill>
                  <a:schemeClr val="tx1"/>
                </a:solidFill>
                <a:latin typeface="+mn-lt"/>
                <a:ea typeface="+mn-ea"/>
                <a:cs typeface="+mn-cs"/>
              </a:rPr>
              <a:t>HealthRegion</a:t>
            </a:r>
            <a:r>
              <a:rPr lang="en-GB" sz="1200" b="0" i="0" u="none" strike="noStrike" kern="1200" baseline="0" dirty="0" smtClean="0">
                <a:solidFill>
                  <a:schemeClr val="tx1"/>
                </a:solidFill>
                <a:latin typeface="+mn-lt"/>
                <a:ea typeface="+mn-ea"/>
                <a:cs typeface="+mn-cs"/>
              </a:rPr>
              <a:t> the project opens the R&amp;I infrastructure and all identified innovation needs to all BSR companies.</a:t>
            </a:r>
            <a:endParaRPr lang="en-GB" dirty="0" smtClean="0"/>
          </a:p>
          <a:p>
            <a:endParaRPr lang="en-US" dirty="0"/>
          </a:p>
        </p:txBody>
      </p:sp>
      <p:sp>
        <p:nvSpPr>
          <p:cNvPr id="4" name="Foliennummernplatzhalter 3"/>
          <p:cNvSpPr>
            <a:spLocks noGrp="1"/>
          </p:cNvSpPr>
          <p:nvPr>
            <p:ph type="sldNum" sz="quarter" idx="10"/>
          </p:nvPr>
        </p:nvSpPr>
        <p:spPr/>
        <p:txBody>
          <a:bodyPr/>
          <a:lstStyle/>
          <a:p>
            <a:fld id="{788B547B-FC1E-4BC6-80DF-746DCA82461D}" type="slidenum">
              <a:rPr lang="de-DE" smtClean="0"/>
              <a:t>3</a:t>
            </a:fld>
            <a:endParaRPr lang="de-DE"/>
          </a:p>
        </p:txBody>
      </p:sp>
    </p:spTree>
    <p:extLst>
      <p:ext uri="{BB962C8B-B14F-4D97-AF65-F5344CB8AC3E}">
        <p14:creationId xmlns:p14="http://schemas.microsoft.com/office/powerpoint/2010/main" val="26554693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3038" indent="-173038" algn="just">
              <a:spcAft>
                <a:spcPts val="600"/>
              </a:spcAft>
              <a:buFont typeface="Symbol" panose="05050102010706020507" pitchFamily="18" charset="2"/>
              <a:buChar char="-"/>
            </a:pPr>
            <a:r>
              <a:rPr lang="de-DE" sz="1100" b="0" i="0" dirty="0" err="1" smtClean="0"/>
              <a:t>Starting</a:t>
            </a:r>
            <a:r>
              <a:rPr lang="de-DE" sz="1100" b="0" i="0" dirty="0" smtClean="0"/>
              <a:t> </a:t>
            </a:r>
            <a:r>
              <a:rPr lang="de-DE" sz="1100" b="0" i="0" dirty="0" err="1" smtClean="0"/>
              <a:t>point</a:t>
            </a:r>
            <a:r>
              <a:rPr lang="de-DE" sz="1100" b="0" i="0" baseline="0" dirty="0" smtClean="0"/>
              <a:t> </a:t>
            </a:r>
            <a:r>
              <a:rPr lang="de-DE" sz="1100" b="0" i="0" baseline="0" dirty="0" err="1" smtClean="0"/>
              <a:t>for</a:t>
            </a:r>
            <a:r>
              <a:rPr lang="de-DE" sz="1100" b="0" i="0" baseline="0" dirty="0" smtClean="0"/>
              <a:t> BFCC </a:t>
            </a:r>
            <a:r>
              <a:rPr lang="de-DE" sz="1100" b="0" i="0" baseline="0" dirty="0" err="1" smtClean="0"/>
              <a:t>is</a:t>
            </a:r>
            <a:r>
              <a:rPr lang="de-DE" sz="1100" b="0" i="0" baseline="0" dirty="0" smtClean="0"/>
              <a:t> </a:t>
            </a:r>
            <a:r>
              <a:rPr lang="de-DE" sz="1100" b="0" i="0" baseline="0" dirty="0" err="1" smtClean="0"/>
              <a:t>the</a:t>
            </a:r>
            <a:r>
              <a:rPr lang="de-DE" sz="1100" b="0" i="0" baseline="0" dirty="0" smtClean="0"/>
              <a:t> </a:t>
            </a:r>
            <a:r>
              <a:rPr lang="de-DE" sz="1100" b="0" i="0" baseline="0" dirty="0" err="1" smtClean="0"/>
              <a:t>fact</a:t>
            </a:r>
            <a:r>
              <a:rPr lang="de-DE" sz="1100" b="0" i="0" baseline="0" dirty="0" smtClean="0"/>
              <a:t> </a:t>
            </a:r>
            <a:r>
              <a:rPr lang="de-DE" sz="1100" b="0" i="0" baseline="0" dirty="0" err="1" smtClean="0"/>
              <a:t>that</a:t>
            </a:r>
            <a:r>
              <a:rPr lang="de-DE" sz="1100" b="0" i="0" baseline="0" dirty="0" smtClean="0"/>
              <a:t> </a:t>
            </a:r>
            <a:r>
              <a:rPr lang="de-DE" sz="1100" b="0" i="0" baseline="0" dirty="0" err="1" smtClean="0"/>
              <a:t>fractures</a:t>
            </a:r>
            <a:r>
              <a:rPr lang="de-DE" sz="1100" b="0" i="0" baseline="0" dirty="0" smtClean="0"/>
              <a:t> </a:t>
            </a:r>
            <a:r>
              <a:rPr lang="de-DE" sz="1100" b="0" i="0" baseline="0" dirty="0" err="1" smtClean="0"/>
              <a:t>are</a:t>
            </a:r>
            <a:r>
              <a:rPr lang="de-DE" sz="1100" b="0" i="0" baseline="0" dirty="0" smtClean="0"/>
              <a:t> still </a:t>
            </a:r>
            <a:r>
              <a:rPr lang="de-DE" sz="1100" b="0" i="0" baseline="0" dirty="0" err="1" smtClean="0"/>
              <a:t>one</a:t>
            </a:r>
            <a:r>
              <a:rPr lang="de-DE" sz="1100" b="0" i="0" baseline="0" dirty="0" smtClean="0"/>
              <a:t> </a:t>
            </a:r>
            <a:r>
              <a:rPr lang="de-DE" sz="1100" b="0" i="0" baseline="0" dirty="0" err="1" smtClean="0"/>
              <a:t>of</a:t>
            </a:r>
            <a:r>
              <a:rPr lang="de-DE" sz="1100" b="0" i="0" baseline="0" dirty="0" smtClean="0"/>
              <a:t> </a:t>
            </a:r>
            <a:r>
              <a:rPr lang="de-DE" sz="1100" b="0" i="0" baseline="0" dirty="0" err="1" smtClean="0"/>
              <a:t>the</a:t>
            </a:r>
            <a:r>
              <a:rPr lang="de-DE" sz="1100" b="0" i="0" baseline="0" dirty="0" smtClean="0"/>
              <a:t> top </a:t>
            </a:r>
            <a:r>
              <a:rPr lang="de-DE" sz="1100" b="0" i="0" baseline="0" dirty="0" err="1" smtClean="0"/>
              <a:t>reasons</a:t>
            </a:r>
            <a:r>
              <a:rPr lang="de-DE" sz="1100" b="0" i="0" baseline="0" dirty="0" smtClean="0"/>
              <a:t> </a:t>
            </a:r>
            <a:r>
              <a:rPr lang="de-DE" sz="1100" b="0" i="0" baseline="0" dirty="0" err="1" smtClean="0"/>
              <a:t>for</a:t>
            </a:r>
            <a:r>
              <a:rPr lang="de-DE" sz="1100" b="0" i="0" baseline="0" dirty="0" smtClean="0"/>
              <a:t> a </a:t>
            </a:r>
            <a:r>
              <a:rPr lang="de-DE" sz="1100" b="0" i="0" baseline="0" dirty="0" err="1" smtClean="0"/>
              <a:t>hospital</a:t>
            </a:r>
            <a:r>
              <a:rPr lang="de-DE" sz="1100" b="0" i="0" baseline="0" dirty="0" smtClean="0"/>
              <a:t> </a:t>
            </a:r>
            <a:r>
              <a:rPr lang="de-DE" sz="1100" b="0" i="0" baseline="0" dirty="0" err="1" smtClean="0"/>
              <a:t>stay</a:t>
            </a:r>
            <a:r>
              <a:rPr lang="de-DE" sz="1100" b="0" i="0" baseline="0" dirty="0" smtClean="0"/>
              <a:t> </a:t>
            </a:r>
            <a:r>
              <a:rPr lang="de-DE" sz="1100" b="0" i="0" baseline="0" dirty="0" err="1" smtClean="0"/>
              <a:t>today</a:t>
            </a:r>
            <a:r>
              <a:rPr lang="de-DE" sz="1100" b="0" i="0" baseline="0" dirty="0" smtClean="0"/>
              <a:t>.</a:t>
            </a:r>
            <a:endParaRPr lang="en-GB" sz="1100" b="0" i="0" dirty="0" smtClean="0"/>
          </a:p>
          <a:p>
            <a:pPr marL="0" indent="0" algn="just">
              <a:spcAft>
                <a:spcPts val="600"/>
              </a:spcAft>
              <a:buFont typeface="Symbol" panose="05050102010706020507" pitchFamily="18" charset="2"/>
              <a:buNone/>
            </a:pPr>
            <a:endParaRPr lang="en-GB" sz="1100" b="0" i="0" dirty="0" smtClean="0"/>
          </a:p>
        </p:txBody>
      </p:sp>
      <p:sp>
        <p:nvSpPr>
          <p:cNvPr id="4" name="Foliennummernplatzhalter 3"/>
          <p:cNvSpPr>
            <a:spLocks noGrp="1"/>
          </p:cNvSpPr>
          <p:nvPr>
            <p:ph type="sldNum" sz="quarter" idx="10"/>
          </p:nvPr>
        </p:nvSpPr>
        <p:spPr/>
        <p:txBody>
          <a:bodyPr/>
          <a:lstStyle/>
          <a:p>
            <a:fld id="{788B547B-FC1E-4BC6-80DF-746DCA82461D}" type="slidenum">
              <a:rPr lang="de-DE" smtClean="0"/>
              <a:t>4</a:t>
            </a:fld>
            <a:endParaRPr lang="de-DE"/>
          </a:p>
        </p:txBody>
      </p:sp>
    </p:spTree>
    <p:extLst>
      <p:ext uri="{BB962C8B-B14F-4D97-AF65-F5344CB8AC3E}">
        <p14:creationId xmlns:p14="http://schemas.microsoft.com/office/powerpoint/2010/main" val="31889477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lgn="just">
              <a:spcAft>
                <a:spcPts val="600"/>
              </a:spcAft>
              <a:buFont typeface="Symbol" panose="05050102010706020507" pitchFamily="18" charset="2"/>
              <a:buNone/>
            </a:pPr>
            <a:r>
              <a:rPr lang="de-DE" sz="1100" b="0" i="0" dirty="0" smtClean="0"/>
              <a:t>…</a:t>
            </a:r>
            <a:r>
              <a:rPr lang="de-DE" sz="1100" b="0" i="0" dirty="0" err="1" smtClean="0"/>
              <a:t>and</a:t>
            </a:r>
            <a:r>
              <a:rPr lang="de-DE" sz="1100" b="0" i="0" baseline="0" dirty="0" smtClean="0"/>
              <a:t> </a:t>
            </a:r>
            <a:r>
              <a:rPr lang="de-DE" sz="1100" b="0" i="0" baseline="0" dirty="0" err="1" smtClean="0"/>
              <a:t>with</a:t>
            </a:r>
            <a:r>
              <a:rPr lang="de-DE" sz="1100" b="0" i="0" baseline="0" dirty="0" smtClean="0"/>
              <a:t> an </a:t>
            </a:r>
            <a:r>
              <a:rPr lang="de-DE" sz="1100" b="0" i="0" baseline="0" dirty="0" err="1" smtClean="0"/>
              <a:t>ageing</a:t>
            </a:r>
            <a:r>
              <a:rPr lang="de-DE" sz="1100" b="0" i="0" baseline="0" dirty="0" smtClean="0"/>
              <a:t> </a:t>
            </a:r>
            <a:r>
              <a:rPr lang="de-DE" sz="1100" b="0" i="0" baseline="0" dirty="0" err="1" smtClean="0"/>
              <a:t>society</a:t>
            </a:r>
            <a:r>
              <a:rPr lang="de-DE" sz="1100" b="0" i="0" baseline="0" dirty="0" smtClean="0"/>
              <a:t> – </a:t>
            </a:r>
            <a:r>
              <a:rPr lang="de-DE" sz="1100" b="0" i="0" baseline="0" dirty="0" err="1" smtClean="0"/>
              <a:t>as</a:t>
            </a:r>
            <a:r>
              <a:rPr lang="de-DE" sz="1100" b="0" i="0" baseline="0" dirty="0" smtClean="0"/>
              <a:t> </a:t>
            </a:r>
            <a:r>
              <a:rPr lang="de-DE" sz="1100" b="0" i="0" baseline="0" dirty="0" err="1" smtClean="0"/>
              <a:t>we</a:t>
            </a:r>
            <a:r>
              <a:rPr lang="de-DE" sz="1100" b="0" i="0" baseline="0" dirty="0" smtClean="0"/>
              <a:t> </a:t>
            </a:r>
            <a:r>
              <a:rPr lang="de-DE" sz="1100" b="0" i="0" baseline="0" dirty="0" err="1" smtClean="0"/>
              <a:t>are</a:t>
            </a:r>
            <a:r>
              <a:rPr lang="de-DE" sz="1100" b="0" i="0" baseline="0" dirty="0" smtClean="0"/>
              <a:t> </a:t>
            </a:r>
            <a:r>
              <a:rPr lang="de-DE" sz="1100" b="0" i="0" baseline="0" dirty="0" err="1" smtClean="0"/>
              <a:t>facing</a:t>
            </a:r>
            <a:r>
              <a:rPr lang="de-DE" sz="1100" b="0" i="0" baseline="0" dirty="0" smtClean="0"/>
              <a:t> </a:t>
            </a:r>
            <a:r>
              <a:rPr lang="de-DE" sz="1100" b="0" i="0" baseline="0" dirty="0" err="1" smtClean="0"/>
              <a:t>here</a:t>
            </a:r>
            <a:r>
              <a:rPr lang="de-DE" sz="1100" b="0" i="0" baseline="0" dirty="0" smtClean="0"/>
              <a:t> in </a:t>
            </a:r>
            <a:r>
              <a:rPr lang="de-DE" sz="1100" b="0" i="0" baseline="0" dirty="0" err="1" smtClean="0"/>
              <a:t>the</a:t>
            </a:r>
            <a:r>
              <a:rPr lang="de-DE" sz="1100" b="0" i="0" baseline="0" dirty="0" smtClean="0"/>
              <a:t> Baltic </a:t>
            </a:r>
            <a:r>
              <a:rPr lang="de-DE" sz="1100" b="0" i="0" baseline="0" dirty="0" err="1" smtClean="0"/>
              <a:t>Sea</a:t>
            </a:r>
            <a:r>
              <a:rPr lang="de-DE" sz="1100" b="0" i="0" baseline="0" dirty="0" smtClean="0"/>
              <a:t> Region – </a:t>
            </a:r>
            <a:r>
              <a:rPr lang="de-DE" sz="1100" b="0" i="0" baseline="0" dirty="0" err="1" smtClean="0"/>
              <a:t>factures</a:t>
            </a:r>
            <a:r>
              <a:rPr lang="de-DE" sz="1100" b="0" i="0" baseline="0" dirty="0" smtClean="0"/>
              <a:t> will </a:t>
            </a:r>
            <a:r>
              <a:rPr lang="de-DE" sz="1100" b="0" i="0" baseline="0" dirty="0" err="1" smtClean="0"/>
              <a:t>occure</a:t>
            </a:r>
            <a:r>
              <a:rPr lang="de-DE" sz="1100" b="0" i="0" baseline="0" dirty="0" smtClean="0"/>
              <a:t> </a:t>
            </a:r>
            <a:r>
              <a:rPr lang="de-DE" sz="1100" b="0" i="0" baseline="0" dirty="0" err="1" smtClean="0"/>
              <a:t>even</a:t>
            </a:r>
            <a:r>
              <a:rPr lang="de-DE" sz="1100" b="0" i="0" baseline="0" dirty="0" smtClean="0"/>
              <a:t> </a:t>
            </a:r>
            <a:r>
              <a:rPr lang="de-DE" sz="1100" b="0" i="0" baseline="0" dirty="0" err="1" smtClean="0"/>
              <a:t>more</a:t>
            </a:r>
            <a:r>
              <a:rPr lang="de-DE" sz="1100" b="0" i="0" baseline="0" dirty="0" smtClean="0"/>
              <a:t> </a:t>
            </a:r>
            <a:r>
              <a:rPr lang="de-DE" sz="1100" b="0" i="0" baseline="0" dirty="0" err="1" smtClean="0"/>
              <a:t>often</a:t>
            </a:r>
            <a:r>
              <a:rPr lang="de-DE" sz="1100" b="0" i="0" baseline="0" dirty="0" smtClean="0"/>
              <a:t>.</a:t>
            </a:r>
            <a:endParaRPr lang="en-GB" sz="1100" b="0" i="0" dirty="0" smtClean="0"/>
          </a:p>
          <a:p>
            <a:pPr marL="0" indent="0" fontAlgn="auto">
              <a:spcBef>
                <a:spcPts val="0"/>
              </a:spcBef>
              <a:spcAft>
                <a:spcPts val="0"/>
              </a:spcAft>
              <a:buFontTx/>
              <a:buNone/>
              <a:defRPr/>
            </a:pPr>
            <a:endParaRPr lang="de-DE" dirty="0" smtClean="0"/>
          </a:p>
          <a:p>
            <a:endParaRPr lang="en-US" dirty="0"/>
          </a:p>
        </p:txBody>
      </p:sp>
      <p:sp>
        <p:nvSpPr>
          <p:cNvPr id="4" name="Foliennummernplatzhalter 3"/>
          <p:cNvSpPr>
            <a:spLocks noGrp="1"/>
          </p:cNvSpPr>
          <p:nvPr>
            <p:ph type="sldNum" sz="quarter" idx="10"/>
          </p:nvPr>
        </p:nvSpPr>
        <p:spPr/>
        <p:txBody>
          <a:bodyPr/>
          <a:lstStyle/>
          <a:p>
            <a:fld id="{788B547B-FC1E-4BC6-80DF-746DCA82461D}" type="slidenum">
              <a:rPr lang="de-DE" smtClean="0"/>
              <a:t>5</a:t>
            </a:fld>
            <a:endParaRPr lang="de-DE"/>
          </a:p>
        </p:txBody>
      </p:sp>
    </p:spTree>
    <p:extLst>
      <p:ext uri="{BB962C8B-B14F-4D97-AF65-F5344CB8AC3E}">
        <p14:creationId xmlns:p14="http://schemas.microsoft.com/office/powerpoint/2010/main" val="2346908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630238" lvl="1" indent="-173038" algn="just">
              <a:spcAft>
                <a:spcPts val="600"/>
              </a:spcAft>
              <a:buFont typeface="Symbol" panose="05050102010706020507" pitchFamily="18" charset="2"/>
              <a:buChar char="-"/>
            </a:pPr>
            <a:r>
              <a:rPr lang="en-GB" sz="1100" b="0" i="0" dirty="0" smtClean="0"/>
              <a:t>Ageing leads to higher risk for fractures.</a:t>
            </a:r>
          </a:p>
          <a:p>
            <a:pPr marL="630238" lvl="1" indent="-173038" algn="just">
              <a:spcAft>
                <a:spcPts val="600"/>
              </a:spcAft>
              <a:buFont typeface="Symbol" panose="05050102010706020507" pitchFamily="18" charset="2"/>
              <a:buChar char="-"/>
            </a:pPr>
            <a:r>
              <a:rPr lang="en-GB" sz="1100" b="0" i="0" dirty="0" smtClean="0"/>
              <a:t>Prevalence of fractures</a:t>
            </a:r>
            <a:r>
              <a:rPr lang="en-GB" sz="1100" b="0" i="0" baseline="0" dirty="0" smtClean="0"/>
              <a:t> </a:t>
            </a:r>
            <a:r>
              <a:rPr lang="en-GB" sz="1100" b="0" i="0" dirty="0" smtClean="0"/>
              <a:t>will exponentially increase with ageing society (in terms of prevalence and health costs), problem will be magnified.</a:t>
            </a:r>
          </a:p>
          <a:p>
            <a:pPr marL="630238" lvl="1" indent="-173038" algn="just">
              <a:spcAft>
                <a:spcPts val="600"/>
              </a:spcAft>
              <a:buFont typeface="Symbol" panose="05050102010706020507" pitchFamily="18" charset="2"/>
              <a:buChar char="-"/>
            </a:pPr>
            <a:r>
              <a:rPr lang="en-GB" sz="1100" b="0" i="0" dirty="0" smtClean="0"/>
              <a:t>We need to individualise treatment and pathways for a better health outcome and economy / health care costs</a:t>
            </a:r>
          </a:p>
          <a:p>
            <a:pPr marL="630238" lvl="1" indent="-173038" algn="just">
              <a:spcAft>
                <a:spcPts val="600"/>
              </a:spcAft>
              <a:buFont typeface="Symbol" panose="05050102010706020507" pitchFamily="18" charset="2"/>
              <a:buChar char="-"/>
            </a:pPr>
            <a:r>
              <a:rPr lang="en-GB" sz="1100" b="0" i="0" dirty="0" smtClean="0"/>
              <a:t>Selection of treatment must better and more cost-effective.</a:t>
            </a:r>
          </a:p>
          <a:p>
            <a:endParaRPr lang="en-US" dirty="0"/>
          </a:p>
        </p:txBody>
      </p:sp>
      <p:sp>
        <p:nvSpPr>
          <p:cNvPr id="4" name="Foliennummernplatzhalter 3"/>
          <p:cNvSpPr>
            <a:spLocks noGrp="1"/>
          </p:cNvSpPr>
          <p:nvPr>
            <p:ph type="sldNum" sz="quarter" idx="10"/>
          </p:nvPr>
        </p:nvSpPr>
        <p:spPr/>
        <p:txBody>
          <a:bodyPr/>
          <a:lstStyle/>
          <a:p>
            <a:fld id="{788B547B-FC1E-4BC6-80DF-746DCA82461D}" type="slidenum">
              <a:rPr lang="de-DE" smtClean="0"/>
              <a:t>6</a:t>
            </a:fld>
            <a:endParaRPr lang="de-DE"/>
          </a:p>
        </p:txBody>
      </p:sp>
    </p:spTree>
    <p:extLst>
      <p:ext uri="{BB962C8B-B14F-4D97-AF65-F5344CB8AC3E}">
        <p14:creationId xmlns:p14="http://schemas.microsoft.com/office/powerpoint/2010/main" val="32067486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80975" lvl="0" indent="-180975">
              <a:spcAft>
                <a:spcPts val="1200"/>
              </a:spcAft>
            </a:pPr>
            <a:r>
              <a:rPr lang="en-GB" sz="900" kern="1200" noProof="0" dirty="0" smtClean="0">
                <a:solidFill>
                  <a:schemeClr val="tx1"/>
                </a:solidFill>
                <a:latin typeface="+mn-lt"/>
                <a:ea typeface="+mn-ea"/>
                <a:cs typeface="+mn-cs"/>
              </a:rPr>
              <a:t>- Initiate</a:t>
            </a:r>
            <a:r>
              <a:rPr lang="en-GB" sz="900" kern="1200" baseline="0" noProof="0" dirty="0" smtClean="0">
                <a:solidFill>
                  <a:schemeClr val="tx1"/>
                </a:solidFill>
                <a:latin typeface="+mn-lt"/>
                <a:ea typeface="+mn-ea"/>
                <a:cs typeface="+mn-cs"/>
              </a:rPr>
              <a:t> t</a:t>
            </a:r>
            <a:r>
              <a:rPr lang="en-GB" sz="900" kern="1200" noProof="0" dirty="0" smtClean="0">
                <a:solidFill>
                  <a:schemeClr val="tx1"/>
                </a:solidFill>
                <a:latin typeface="+mn-lt"/>
                <a:ea typeface="+mn-ea"/>
                <a:cs typeface="+mn-cs"/>
              </a:rPr>
              <a:t>ransnational collaboration for innovation within fracture management between hospitals and industry.</a:t>
            </a:r>
          </a:p>
          <a:p>
            <a:pPr marL="180975" lvl="0" indent="-180975">
              <a:spcAft>
                <a:spcPts val="1200"/>
              </a:spcAft>
            </a:pPr>
            <a:r>
              <a:rPr lang="en-GB" sz="900" kern="1200" noProof="0" dirty="0" smtClean="0">
                <a:solidFill>
                  <a:schemeClr val="tx1"/>
                </a:solidFill>
                <a:latin typeface="+mn-lt"/>
                <a:ea typeface="+mn-ea"/>
                <a:cs typeface="+mn-cs"/>
              </a:rPr>
              <a:t>- Implementation of new fracture registries in 4 hospitals (DE; PL; LT; EE).</a:t>
            </a:r>
          </a:p>
          <a:p>
            <a:pPr marL="180975" lvl="0" indent="-180975">
              <a:spcAft>
                <a:spcPts val="1200"/>
              </a:spcAft>
            </a:pPr>
            <a:r>
              <a:rPr lang="en-GB" sz="900" kern="1200" noProof="0" dirty="0" smtClean="0">
                <a:solidFill>
                  <a:schemeClr val="tx1"/>
                </a:solidFill>
                <a:latin typeface="+mn-lt"/>
                <a:ea typeface="+mn-ea"/>
                <a:cs typeface="+mn-cs"/>
              </a:rPr>
              <a:t>- Development of a transnational fracture registry platform from 6 hospitals (DE; PL; LT; EE; SE; DK).</a:t>
            </a:r>
          </a:p>
          <a:p>
            <a:pPr marL="180975" lvl="0" indent="-180975">
              <a:spcAft>
                <a:spcPts val="1200"/>
              </a:spcAft>
            </a:pPr>
            <a:r>
              <a:rPr lang="en-GB" sz="900" kern="1200" noProof="0" dirty="0" smtClean="0">
                <a:solidFill>
                  <a:schemeClr val="tx1"/>
                </a:solidFill>
                <a:latin typeface="+mn-lt"/>
                <a:ea typeface="+mn-ea"/>
                <a:cs typeface="+mn-cs"/>
              </a:rPr>
              <a:t>- Comparison of the clinical process and outcome quality</a:t>
            </a:r>
            <a:r>
              <a:rPr lang="en-GB" sz="900" kern="1200" baseline="0" noProof="0" dirty="0" smtClean="0">
                <a:solidFill>
                  <a:schemeClr val="tx1"/>
                </a:solidFill>
                <a:latin typeface="+mn-lt"/>
                <a:ea typeface="+mn-ea"/>
                <a:cs typeface="+mn-cs"/>
              </a:rPr>
              <a:t> and develop 2 innovation reports.</a:t>
            </a:r>
            <a:endParaRPr lang="en-GB" sz="900" kern="1200" noProof="0" dirty="0" smtClean="0">
              <a:solidFill>
                <a:schemeClr val="tx1"/>
              </a:solidFill>
              <a:latin typeface="+mn-lt"/>
              <a:ea typeface="+mn-ea"/>
              <a:cs typeface="+mn-cs"/>
            </a:endParaRPr>
          </a:p>
          <a:p>
            <a:pPr marL="180975" lvl="0" indent="-180975">
              <a:spcAft>
                <a:spcPts val="1200"/>
              </a:spcAft>
            </a:pPr>
            <a:r>
              <a:rPr lang="en-GB" sz="900" kern="1200" noProof="0" dirty="0" smtClean="0">
                <a:solidFill>
                  <a:schemeClr val="tx1"/>
                </a:solidFill>
                <a:latin typeface="+mn-lt"/>
                <a:ea typeface="+mn-ea"/>
                <a:cs typeface="+mn-cs"/>
              </a:rPr>
              <a:t>- 3 transnational pilots (diagnostics, infections, complications).</a:t>
            </a:r>
          </a:p>
          <a:p>
            <a:pPr marL="180975" lvl="0" indent="-180975">
              <a:spcAft>
                <a:spcPts val="1200"/>
              </a:spcAft>
            </a:pPr>
            <a:r>
              <a:rPr lang="en-GB" sz="900" kern="1200" noProof="0" dirty="0" smtClean="0">
                <a:solidFill>
                  <a:schemeClr val="tx1"/>
                </a:solidFill>
                <a:latin typeface="+mn-lt"/>
                <a:ea typeface="+mn-ea"/>
                <a:cs typeface="+mn-cs"/>
              </a:rPr>
              <a:t>- Build up transnational R&amp;I infrastructure.</a:t>
            </a:r>
          </a:p>
          <a:p>
            <a:pPr marL="180975" lvl="0" indent="-180975">
              <a:spcAft>
                <a:spcPts val="1200"/>
              </a:spcAft>
            </a:pPr>
            <a:r>
              <a:rPr lang="en-GB" sz="900" kern="1200" noProof="0" dirty="0" smtClean="0">
                <a:solidFill>
                  <a:schemeClr val="tx1"/>
                </a:solidFill>
                <a:latin typeface="+mn-lt"/>
                <a:ea typeface="+mn-ea"/>
                <a:cs typeface="+mn-cs"/>
              </a:rPr>
              <a:t>- Support education and training of clinicians and industry.</a:t>
            </a:r>
          </a:p>
          <a:p>
            <a:endParaRPr lang="en-GB" sz="1200" b="0" i="0" u="none" strike="noStrike" kern="1200" baseline="0" dirty="0" smtClean="0">
              <a:solidFill>
                <a:schemeClr val="tx1"/>
              </a:solidFill>
              <a:latin typeface="+mn-lt"/>
              <a:ea typeface="+mn-ea"/>
              <a:cs typeface="+mn-cs"/>
            </a:endParaRPr>
          </a:p>
          <a:p>
            <a:endParaRPr lang="en-GB" sz="1200" b="0" i="0" u="none" strike="noStrike" kern="1200" baseline="0" dirty="0" smtClean="0">
              <a:solidFill>
                <a:schemeClr val="tx1"/>
              </a:solidFill>
              <a:latin typeface="+mn-lt"/>
              <a:ea typeface="+mn-ea"/>
              <a:cs typeface="+mn-cs"/>
            </a:endParaRPr>
          </a:p>
          <a:p>
            <a:endParaRPr lang="en-GB" sz="1200" b="0" i="0" u="none" strike="noStrike" kern="1200" baseline="0" dirty="0" smtClean="0">
              <a:solidFill>
                <a:schemeClr val="tx1"/>
              </a:solidFill>
              <a:latin typeface="+mn-lt"/>
              <a:ea typeface="+mn-ea"/>
              <a:cs typeface="+mn-cs"/>
            </a:endParaRPr>
          </a:p>
          <a:p>
            <a:endParaRPr lang="en-GB" sz="1200" b="0" i="0" u="none" strike="noStrike" kern="1200" baseline="0" dirty="0" smtClean="0">
              <a:solidFill>
                <a:schemeClr val="tx1"/>
              </a:solidFill>
              <a:latin typeface="+mn-lt"/>
              <a:ea typeface="+mn-ea"/>
              <a:cs typeface="+mn-cs"/>
            </a:endParaRP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In ageing societies, the need for innovative products and clinical procedures for fracture treatment is increasing due to more age related fractures and comorbidities such as osteoporosis or post surgery complications like infections. Innovations must reduce the total cost of care or clearly improve the quality of care at a justifiable cost and bring new solution to outstanding medical challenges. The industrial sectors for innovation are broad covering implants, imaging, pharmaceuticals, wound care or single use surgery devices. These trends already led to a rising demand for innovation and investments e.g. by the European medical technology industry which increased their R&amp;D actors in the innovation process helping to identify needs and to ensure user oriented products. Around 50% of new products are initiated by clinicians. Accordingly, companies in the BSR spend 11% from 2012 to 2013. At the same time, research and innovation (R&amp;I) within fracture management is facing various challenges in understanding clinical needs and effectiveness, reducing costs of innovation and time to market. Clinicians and companies often lack insight into the total costs of care, the effectiveness of treatment and the causes of adverse health outcome in hospitals. To overcome these challenges, clinical fracture registries can provide evidence in the clinical “real world” and reveal needs and potentials for innovation. Further, clinicians and hospitals are important SR need direct access to hospitals and clinicians for collaboration within needs assessment, preclinical research, product development, clinical trials, </a:t>
            </a:r>
            <a:r>
              <a:rPr lang="en-GB" sz="1200" b="0" i="0" u="none" strike="noStrike" kern="1200" baseline="0" dirty="0" err="1" smtClean="0">
                <a:solidFill>
                  <a:schemeClr val="tx1"/>
                </a:solidFill>
                <a:latin typeface="+mn-lt"/>
                <a:ea typeface="+mn-ea"/>
                <a:cs typeface="+mn-cs"/>
              </a:rPr>
              <a:t>postmarket</a:t>
            </a:r>
            <a:r>
              <a:rPr lang="en-GB" sz="1200" b="0" i="0" u="none" strike="noStrike" kern="1200" baseline="0" dirty="0" smtClean="0">
                <a:solidFill>
                  <a:schemeClr val="tx1"/>
                </a:solidFill>
                <a:latin typeface="+mn-lt"/>
                <a:ea typeface="+mn-ea"/>
                <a:cs typeface="+mn-cs"/>
              </a:rPr>
              <a:t> follow up studies or health technology assessment. Moreover, an intensified collaboration between clinicians across hospitals and countries benefits the innovation of clinical procedures through the exchange of best practice, influenced by different national, organisational and regulatory conditions. Finally, successful innovation is driven by fast market access across countries which can be facilitated by collaboration between clinicians and companies, which is especially relevant for </a:t>
            </a:r>
            <a:r>
              <a:rPr lang="en-GB" sz="1200" b="0" i="0" u="none" strike="noStrike" kern="1200" baseline="0" dirty="0" err="1" smtClean="0">
                <a:solidFill>
                  <a:schemeClr val="tx1"/>
                </a:solidFill>
                <a:latin typeface="+mn-lt"/>
                <a:ea typeface="+mn-ea"/>
                <a:cs typeface="+mn-cs"/>
              </a:rPr>
              <a:t>startups</a:t>
            </a:r>
            <a:r>
              <a:rPr lang="en-GB" sz="1200" b="0" i="0" u="none" strike="noStrike" kern="1200" baseline="0" dirty="0" smtClean="0">
                <a:solidFill>
                  <a:schemeClr val="tx1"/>
                </a:solidFill>
                <a:latin typeface="+mn-lt"/>
                <a:ea typeface="+mn-ea"/>
                <a:cs typeface="+mn-cs"/>
              </a:rPr>
              <a:t> and SMEs in the BSR.</a:t>
            </a:r>
          </a:p>
          <a:p>
            <a:r>
              <a:rPr lang="en-GB" sz="1200" b="0" i="0" u="none" strike="noStrike" kern="1200" baseline="0" dirty="0" smtClean="0">
                <a:solidFill>
                  <a:schemeClr val="tx1"/>
                </a:solidFill>
                <a:latin typeface="+mn-lt"/>
                <a:ea typeface="+mn-ea"/>
                <a:cs typeface="+mn-cs"/>
              </a:rPr>
              <a:t>The BFCC responds to these challenges by aiming at accelerated and effective transnational collaboration for innovation within fracture management in the BSR. The BFCC develops and implements a transnational fracture registry platform of 6 hospitals from DE, DK, LT, PL, EE and SE, allowing a comparison of the process and outcome quality across institutions and countries. This transnational R&amp;I infrastructure fosters the </a:t>
            </a:r>
            <a:r>
              <a:rPr lang="en-GB" sz="1200" b="0" i="0" u="none" strike="noStrike" kern="1200" baseline="0" dirty="0" err="1" smtClean="0">
                <a:solidFill>
                  <a:schemeClr val="tx1"/>
                </a:solidFill>
                <a:latin typeface="+mn-lt"/>
                <a:ea typeface="+mn-ea"/>
                <a:cs typeface="+mn-cs"/>
              </a:rPr>
              <a:t>evidencebased</a:t>
            </a:r>
            <a:r>
              <a:rPr lang="en-GB" sz="1200" b="0" i="0" u="none" strike="noStrike" kern="1200" baseline="0" dirty="0" smtClean="0">
                <a:solidFill>
                  <a:schemeClr val="tx1"/>
                </a:solidFill>
                <a:latin typeface="+mn-lt"/>
                <a:ea typeface="+mn-ea"/>
                <a:cs typeface="+mn-cs"/>
              </a:rPr>
              <a:t> identification of clinical </a:t>
            </a:r>
            <a:r>
              <a:rPr lang="en-GB" sz="1200" b="0" i="0" u="none" strike="noStrike" kern="1200" baseline="0" dirty="0" err="1" smtClean="0">
                <a:solidFill>
                  <a:schemeClr val="tx1"/>
                </a:solidFill>
                <a:latin typeface="+mn-lt"/>
                <a:ea typeface="+mn-ea"/>
                <a:cs typeface="+mn-cs"/>
              </a:rPr>
              <a:t>bestpractice</a:t>
            </a:r>
            <a:r>
              <a:rPr lang="en-GB" sz="1200" b="0" i="0" u="none" strike="noStrike" kern="1200" baseline="0" dirty="0" smtClean="0">
                <a:solidFill>
                  <a:schemeClr val="tx1"/>
                </a:solidFill>
                <a:latin typeface="+mn-lt"/>
                <a:ea typeface="+mn-ea"/>
                <a:cs typeface="+mn-cs"/>
              </a:rPr>
              <a:t> and needs for innovation. BFCC establishes a transnational collaboration platform between hospitals and industry, which will be tested in 3 transnational pilots, with 6 hospitals and 4 companies involved. As part of the EUSBSR flagship project </a:t>
            </a:r>
            <a:r>
              <a:rPr lang="en-GB" sz="1200" b="0" i="0" u="none" strike="noStrike" kern="1200" baseline="0" dirty="0" err="1" smtClean="0">
                <a:solidFill>
                  <a:schemeClr val="tx1"/>
                </a:solidFill>
                <a:latin typeface="+mn-lt"/>
                <a:ea typeface="+mn-ea"/>
                <a:cs typeface="+mn-cs"/>
              </a:rPr>
              <a:t>HealthRegion</a:t>
            </a:r>
            <a:r>
              <a:rPr lang="en-GB" sz="1200" b="0" i="0" u="none" strike="noStrike" kern="1200" baseline="0" dirty="0" smtClean="0">
                <a:solidFill>
                  <a:schemeClr val="tx1"/>
                </a:solidFill>
                <a:latin typeface="+mn-lt"/>
                <a:ea typeface="+mn-ea"/>
                <a:cs typeface="+mn-cs"/>
              </a:rPr>
              <a:t> the project opens the R&amp;I infrastructure and all identified innovation needs to all BSR companies.</a:t>
            </a:r>
            <a:endParaRPr lang="en-GB" dirty="0" smtClean="0"/>
          </a:p>
          <a:p>
            <a:endParaRPr lang="en-US" dirty="0"/>
          </a:p>
        </p:txBody>
      </p:sp>
      <p:sp>
        <p:nvSpPr>
          <p:cNvPr id="4" name="Foliennummernplatzhalter 3"/>
          <p:cNvSpPr>
            <a:spLocks noGrp="1"/>
          </p:cNvSpPr>
          <p:nvPr>
            <p:ph type="sldNum" sz="quarter" idx="10"/>
          </p:nvPr>
        </p:nvSpPr>
        <p:spPr/>
        <p:txBody>
          <a:bodyPr/>
          <a:lstStyle/>
          <a:p>
            <a:fld id="{788B547B-FC1E-4BC6-80DF-746DCA82461D}" type="slidenum">
              <a:rPr lang="de-DE" smtClean="0"/>
              <a:t>8</a:t>
            </a:fld>
            <a:endParaRPr lang="de-DE"/>
          </a:p>
        </p:txBody>
      </p:sp>
    </p:spTree>
    <p:extLst>
      <p:ext uri="{BB962C8B-B14F-4D97-AF65-F5344CB8AC3E}">
        <p14:creationId xmlns:p14="http://schemas.microsoft.com/office/powerpoint/2010/main" val="15399060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788B547B-FC1E-4BC6-80DF-746DCA82461D}" type="slidenum">
              <a:rPr lang="de-DE" smtClean="0"/>
              <a:t>9</a:t>
            </a:fld>
            <a:endParaRPr lang="de-DE"/>
          </a:p>
        </p:txBody>
      </p:sp>
    </p:spTree>
    <p:extLst>
      <p:ext uri="{BB962C8B-B14F-4D97-AF65-F5344CB8AC3E}">
        <p14:creationId xmlns:p14="http://schemas.microsoft.com/office/powerpoint/2010/main" val="40252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err="1" smtClean="0"/>
              <a:t>What</a:t>
            </a:r>
            <a:r>
              <a:rPr lang="de-DE" dirty="0" smtClean="0"/>
              <a:t> </a:t>
            </a:r>
            <a:r>
              <a:rPr lang="de-DE" dirty="0" err="1" smtClean="0"/>
              <a:t>are</a:t>
            </a:r>
            <a:r>
              <a:rPr lang="de-DE" dirty="0" smtClean="0"/>
              <a:t> </a:t>
            </a:r>
            <a:r>
              <a:rPr lang="de-DE" dirty="0" err="1" smtClean="0"/>
              <a:t>the</a:t>
            </a:r>
            <a:r>
              <a:rPr lang="de-DE" dirty="0" smtClean="0"/>
              <a:t> </a:t>
            </a:r>
            <a:r>
              <a:rPr lang="de-DE" dirty="0" err="1" smtClean="0"/>
              <a:t>main</a:t>
            </a:r>
            <a:r>
              <a:rPr lang="de-DE" dirty="0" smtClean="0"/>
              <a:t> </a:t>
            </a:r>
            <a:r>
              <a:rPr lang="de-DE" dirty="0" err="1" smtClean="0"/>
              <a:t>groups</a:t>
            </a:r>
            <a:r>
              <a:rPr lang="de-DE" baseline="0" dirty="0" smtClean="0"/>
              <a:t> </a:t>
            </a:r>
            <a:r>
              <a:rPr lang="de-DE" baseline="0" dirty="0" err="1" smtClean="0"/>
              <a:t>targeted</a:t>
            </a:r>
            <a:r>
              <a:rPr lang="de-DE" baseline="0" dirty="0" smtClean="0"/>
              <a:t> </a:t>
            </a:r>
            <a:r>
              <a:rPr lang="de-DE" baseline="0" dirty="0" err="1" smtClean="0"/>
              <a:t>by</a:t>
            </a:r>
            <a:r>
              <a:rPr lang="de-DE" baseline="0" dirty="0" smtClean="0"/>
              <a:t> BFCC…</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noProof="0" dirty="0" smtClean="0">
                <a:solidFill>
                  <a:schemeClr val="tx1"/>
                </a:solidFill>
                <a:latin typeface="+mn-lt"/>
                <a:ea typeface="+mn-ea"/>
                <a:cs typeface="Arial" panose="020B0604020202020204" pitchFamily="34" charset="0"/>
              </a:rPr>
              <a:t>Hospitals</a:t>
            </a:r>
            <a:r>
              <a:rPr lang="en-GB" sz="1200" kern="1200" noProof="0" dirty="0" smtClean="0">
                <a:solidFill>
                  <a:schemeClr val="tx1"/>
                </a:solidFill>
                <a:latin typeface="+mn-lt"/>
                <a:ea typeface="+mn-ea"/>
                <a:cs typeface="Arial" panose="020B0604020202020204" pitchFamily="34" charset="0"/>
              </a:rPr>
              <a:t> </a:t>
            </a:r>
            <a:br>
              <a:rPr lang="en-GB" sz="1200" kern="1200" noProof="0" dirty="0" smtClean="0">
                <a:solidFill>
                  <a:schemeClr val="tx1"/>
                </a:solidFill>
                <a:latin typeface="+mn-lt"/>
                <a:ea typeface="+mn-ea"/>
                <a:cs typeface="Arial" panose="020B0604020202020204" pitchFamily="34" charset="0"/>
              </a:rPr>
            </a:br>
            <a:r>
              <a:rPr lang="en-GB" sz="1200" kern="1200" noProof="0" dirty="0" smtClean="0">
                <a:solidFill>
                  <a:schemeClr val="tx1"/>
                </a:solidFill>
                <a:latin typeface="+mn-lt"/>
                <a:ea typeface="+mn-ea"/>
                <a:cs typeface="Arial" panose="020B0604020202020204" pitchFamily="34" charset="0"/>
              </a:rPr>
              <a:t>interested in setting up quality benchmarks with other hospitals or countries (positive and negative outliers), as well as in reducing complications and costs.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noProof="0" dirty="0" smtClean="0">
              <a:solidFill>
                <a:schemeClr val="tx1"/>
              </a:solidFill>
              <a:latin typeface="+mn-lt"/>
              <a:ea typeface="+mn-ea"/>
              <a:cs typeface="Arial" panose="020B0604020202020204" pitchFamily="34" charset="0"/>
            </a:endParaRPr>
          </a:p>
          <a:p>
            <a:pPr lvl="0">
              <a:spcAft>
                <a:spcPts val="1200"/>
              </a:spcAft>
            </a:pPr>
            <a:r>
              <a:rPr lang="en-GB" sz="1200" b="1" kern="1200" noProof="0" dirty="0" smtClean="0">
                <a:solidFill>
                  <a:schemeClr val="tx1"/>
                </a:solidFill>
                <a:latin typeface="+mn-lt"/>
                <a:ea typeface="+mn-ea"/>
                <a:cs typeface="Arial" panose="020B0604020202020204" pitchFamily="34" charset="0"/>
              </a:rPr>
              <a:t>Medical professionals </a:t>
            </a:r>
            <a:r>
              <a:rPr lang="en-GB" sz="1200" kern="1200" noProof="0" dirty="0" smtClean="0">
                <a:solidFill>
                  <a:schemeClr val="tx1"/>
                </a:solidFill>
                <a:latin typeface="+mn-lt"/>
                <a:ea typeface="+mn-ea"/>
                <a:cs typeface="Arial" panose="020B0604020202020204" pitchFamily="34" charset="0"/>
              </a:rPr>
              <a:t/>
            </a:r>
            <a:br>
              <a:rPr lang="en-GB" sz="1200" kern="1200" noProof="0" dirty="0" smtClean="0">
                <a:solidFill>
                  <a:schemeClr val="tx1"/>
                </a:solidFill>
                <a:latin typeface="+mn-lt"/>
                <a:ea typeface="+mn-ea"/>
                <a:cs typeface="Arial" panose="020B0604020202020204" pitchFamily="34" charset="0"/>
              </a:rPr>
            </a:br>
            <a:r>
              <a:rPr lang="en-GB" sz="1200" kern="1200" noProof="0" dirty="0" smtClean="0">
                <a:solidFill>
                  <a:schemeClr val="tx1"/>
                </a:solidFill>
                <a:latin typeface="+mn-lt"/>
                <a:ea typeface="+mn-ea"/>
                <a:cs typeface="Arial" panose="020B0604020202020204" pitchFamily="34" charset="0"/>
              </a:rPr>
              <a:t>interested in promoting further professional development in fracture treatment, benchmark with other professionals and benchmark of different treatment methods.</a:t>
            </a:r>
          </a:p>
          <a:p>
            <a:pPr lvl="0">
              <a:spcAft>
                <a:spcPts val="1200"/>
              </a:spcAft>
            </a:pPr>
            <a:endParaRPr lang="en-GB" sz="1200" kern="1200" noProof="0" dirty="0" smtClean="0">
              <a:solidFill>
                <a:schemeClr val="tx1"/>
              </a:solidFill>
              <a:latin typeface="+mn-lt"/>
              <a:ea typeface="+mn-ea"/>
              <a:cs typeface="Arial" panose="020B0604020202020204" pitchFamily="34" charset="0"/>
            </a:endParaRPr>
          </a:p>
          <a:p>
            <a:pPr>
              <a:spcAft>
                <a:spcPts val="1200"/>
              </a:spcAft>
            </a:pPr>
            <a:r>
              <a:rPr lang="en-GB" b="1" noProof="0" dirty="0" smtClean="0">
                <a:cs typeface="Arial" panose="020B0604020202020204" pitchFamily="34" charset="0"/>
              </a:rPr>
              <a:t>Companies</a:t>
            </a:r>
            <a:r>
              <a:rPr lang="en-GB" noProof="0" dirty="0" smtClean="0">
                <a:cs typeface="Arial" panose="020B0604020202020204" pitchFamily="34" charset="0"/>
              </a:rPr>
              <a:t/>
            </a:r>
            <a:br>
              <a:rPr lang="en-GB" noProof="0" dirty="0" smtClean="0">
                <a:cs typeface="Arial" panose="020B0604020202020204" pitchFamily="34" charset="0"/>
              </a:rPr>
            </a:br>
            <a:r>
              <a:rPr lang="en-GB" noProof="0" dirty="0" smtClean="0">
                <a:cs typeface="Arial" panose="020B0604020202020204" pitchFamily="34" charset="0"/>
              </a:rPr>
              <a:t>interested in innovation needs and potentials, managing product complaints and recall, in perspective health economic modelling, accelerating market access and in efficient post-market surveillance</a:t>
            </a:r>
          </a:p>
          <a:p>
            <a:pPr>
              <a:spcAft>
                <a:spcPts val="1200"/>
              </a:spcAft>
            </a:pPr>
            <a:endParaRPr lang="en-GB" baseline="0" noProof="0" dirty="0" smtClean="0">
              <a:cs typeface="Arial" panose="020B0604020202020204" pitchFamily="34" charset="0"/>
            </a:endParaRPr>
          </a:p>
          <a:p>
            <a:pPr lvl="0">
              <a:lnSpc>
                <a:spcPct val="120000"/>
              </a:lnSpc>
              <a:spcAft>
                <a:spcPts val="1200"/>
              </a:spcAft>
            </a:pPr>
            <a:r>
              <a:rPr lang="en-GB" sz="2000" b="1" kern="1200" noProof="0" dirty="0" smtClean="0">
                <a:solidFill>
                  <a:schemeClr val="tx1"/>
                </a:solidFill>
                <a:latin typeface="+mn-lt"/>
                <a:ea typeface="+mn-ea"/>
                <a:cs typeface="Arial" panose="020B0604020202020204" pitchFamily="34" charset="0"/>
              </a:rPr>
              <a:t>Clinical research</a:t>
            </a:r>
            <a:br>
              <a:rPr lang="en-GB" sz="2000" b="1" kern="1200" noProof="0" dirty="0" smtClean="0">
                <a:solidFill>
                  <a:schemeClr val="tx1"/>
                </a:solidFill>
                <a:latin typeface="+mn-lt"/>
                <a:ea typeface="+mn-ea"/>
                <a:cs typeface="Arial" panose="020B0604020202020204" pitchFamily="34" charset="0"/>
              </a:rPr>
            </a:br>
            <a:r>
              <a:rPr lang="en-GB" sz="2000" kern="1200" noProof="0" dirty="0" smtClean="0">
                <a:solidFill>
                  <a:schemeClr val="tx1"/>
                </a:solidFill>
                <a:latin typeface="+mn-lt"/>
                <a:ea typeface="+mn-ea"/>
                <a:cs typeface="Arial" panose="020B0604020202020204" pitchFamily="34" charset="0"/>
              </a:rPr>
              <a:t>interested in collecting real life data, mirroring real life conditions, having access to a huge amount of patients in order to be able to generate hypothesis and collect epidemiological data.</a:t>
            </a:r>
          </a:p>
          <a:p>
            <a:pPr lvl="0">
              <a:lnSpc>
                <a:spcPct val="120000"/>
              </a:lnSpc>
              <a:spcAft>
                <a:spcPts val="1200"/>
              </a:spcAft>
            </a:pPr>
            <a:r>
              <a:rPr lang="en-GB" sz="2000" b="1" kern="1200" noProof="0" dirty="0" smtClean="0">
                <a:solidFill>
                  <a:schemeClr val="tx1"/>
                </a:solidFill>
                <a:latin typeface="+mn-lt"/>
                <a:ea typeface="+mn-ea"/>
                <a:cs typeface="Arial" panose="020B0604020202020204" pitchFamily="34" charset="0"/>
              </a:rPr>
              <a:t>Health authorities and health insurances</a:t>
            </a:r>
            <a:r>
              <a:rPr lang="en-GB" sz="2000" kern="1200" noProof="0" dirty="0" smtClean="0">
                <a:solidFill>
                  <a:schemeClr val="tx1"/>
                </a:solidFill>
                <a:latin typeface="+mn-lt"/>
                <a:ea typeface="+mn-ea"/>
                <a:cs typeface="Arial" panose="020B0604020202020204" pitchFamily="34" charset="0"/>
              </a:rPr>
              <a:t/>
            </a:r>
            <a:br>
              <a:rPr lang="en-GB" sz="2000" kern="1200" noProof="0" dirty="0" smtClean="0">
                <a:solidFill>
                  <a:schemeClr val="tx1"/>
                </a:solidFill>
                <a:latin typeface="+mn-lt"/>
                <a:ea typeface="+mn-ea"/>
                <a:cs typeface="Arial" panose="020B0604020202020204" pitchFamily="34" charset="0"/>
              </a:rPr>
            </a:br>
            <a:r>
              <a:rPr lang="en-GB" sz="2000" kern="1200" noProof="0" dirty="0" smtClean="0">
                <a:solidFill>
                  <a:schemeClr val="tx1"/>
                </a:solidFill>
                <a:latin typeface="+mn-lt"/>
                <a:ea typeface="+mn-ea"/>
                <a:cs typeface="Arial" panose="020B0604020202020204" pitchFamily="34" charset="0"/>
              </a:rPr>
              <a:t>interested in the potentials for cost reductions, the epidemiology of fractures and in planning of health care provision.</a:t>
            </a:r>
          </a:p>
          <a:p>
            <a:pPr lvl="0">
              <a:lnSpc>
                <a:spcPct val="120000"/>
              </a:lnSpc>
              <a:spcAft>
                <a:spcPts val="1200"/>
              </a:spcAft>
            </a:pPr>
            <a:r>
              <a:rPr lang="en-GB" sz="2000" b="1" kern="1200" noProof="0" dirty="0" smtClean="0">
                <a:solidFill>
                  <a:schemeClr val="tx1"/>
                </a:solidFill>
                <a:latin typeface="+mn-lt"/>
                <a:ea typeface="+mn-ea"/>
                <a:cs typeface="Arial" panose="020B0604020202020204" pitchFamily="34" charset="0"/>
              </a:rPr>
              <a:t>Medical societies </a:t>
            </a:r>
            <a:r>
              <a:rPr lang="en-GB" sz="2000" kern="1200" noProof="0" dirty="0" smtClean="0">
                <a:solidFill>
                  <a:schemeClr val="tx1"/>
                </a:solidFill>
                <a:latin typeface="+mn-lt"/>
                <a:ea typeface="+mn-ea"/>
                <a:cs typeface="Arial" panose="020B0604020202020204" pitchFamily="34" charset="0"/>
              </a:rPr>
              <a:t/>
            </a:r>
            <a:br>
              <a:rPr lang="en-GB" sz="2000" kern="1200" noProof="0" dirty="0" smtClean="0">
                <a:solidFill>
                  <a:schemeClr val="tx1"/>
                </a:solidFill>
                <a:latin typeface="+mn-lt"/>
                <a:ea typeface="+mn-ea"/>
                <a:cs typeface="Arial" panose="020B0604020202020204" pitchFamily="34" charset="0"/>
              </a:rPr>
            </a:br>
            <a:r>
              <a:rPr lang="en-GB" sz="2000" kern="1200" noProof="0" dirty="0" smtClean="0">
                <a:solidFill>
                  <a:schemeClr val="tx1"/>
                </a:solidFill>
                <a:latin typeface="+mn-lt"/>
                <a:ea typeface="+mn-ea"/>
                <a:cs typeface="Arial" panose="020B0604020202020204" pitchFamily="34" charset="0"/>
              </a:rPr>
              <a:t>interested in participating in new developments in their specific field of interest. </a:t>
            </a:r>
          </a:p>
        </p:txBody>
      </p:sp>
      <p:sp>
        <p:nvSpPr>
          <p:cNvPr id="4" name="Foliennummernplatzhalter 3"/>
          <p:cNvSpPr>
            <a:spLocks noGrp="1"/>
          </p:cNvSpPr>
          <p:nvPr>
            <p:ph type="sldNum" sz="quarter" idx="10"/>
          </p:nvPr>
        </p:nvSpPr>
        <p:spPr/>
        <p:txBody>
          <a:bodyPr/>
          <a:lstStyle/>
          <a:p>
            <a:fld id="{788B547B-FC1E-4BC6-80DF-746DCA82461D}" type="slidenum">
              <a:rPr lang="de-DE" smtClean="0"/>
              <a:t>10</a:t>
            </a:fld>
            <a:endParaRPr lang="de-DE"/>
          </a:p>
        </p:txBody>
      </p:sp>
    </p:spTree>
    <p:extLst>
      <p:ext uri="{BB962C8B-B14F-4D97-AF65-F5344CB8AC3E}">
        <p14:creationId xmlns:p14="http://schemas.microsoft.com/office/powerpoint/2010/main" val="20467635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fld id="{788B547B-FC1E-4BC6-80DF-746DCA82461D}" type="slidenum">
              <a:rPr lang="de-DE" smtClean="0"/>
              <a:t>11</a:t>
            </a:fld>
            <a:endParaRPr lang="de-DE"/>
          </a:p>
        </p:txBody>
      </p:sp>
    </p:spTree>
    <p:extLst>
      <p:ext uri="{BB962C8B-B14F-4D97-AF65-F5344CB8AC3E}">
        <p14:creationId xmlns:p14="http://schemas.microsoft.com/office/powerpoint/2010/main" val="9723615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jp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riority 1">
    <p:spTree>
      <p:nvGrpSpPr>
        <p:cNvPr id="1" name=""/>
        <p:cNvGrpSpPr/>
        <p:nvPr/>
      </p:nvGrpSpPr>
      <p:grpSpPr>
        <a:xfrm>
          <a:off x="0" y="0"/>
          <a:ext cx="0" cy="0"/>
          <a:chOff x="0" y="0"/>
          <a:chExt cx="0" cy="0"/>
        </a:xfrm>
      </p:grpSpPr>
      <p:sp>
        <p:nvSpPr>
          <p:cNvPr id="13" name="Rechteck 12"/>
          <p:cNvSpPr/>
          <p:nvPr userDrawn="1"/>
        </p:nvSpPr>
        <p:spPr>
          <a:xfrm>
            <a:off x="0" y="1835150"/>
            <a:ext cx="9144000" cy="5022850"/>
          </a:xfrm>
          <a:prstGeom prst="rect">
            <a:avLst/>
          </a:prstGeom>
          <a:solidFill>
            <a:srgbClr val="EE2C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1" name="Grafik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39446"/>
            <a:ext cx="9144000" cy="2197608"/>
          </a:xfrm>
          <a:prstGeom prst="rect">
            <a:avLst/>
          </a:prstGeom>
        </p:spPr>
      </p:pic>
      <p:sp>
        <p:nvSpPr>
          <p:cNvPr id="26" name="Textplatzhalter 6"/>
          <p:cNvSpPr>
            <a:spLocks noGrp="1"/>
          </p:cNvSpPr>
          <p:nvPr>
            <p:ph type="body" sz="quarter" idx="13" hasCustomPrompt="1"/>
          </p:nvPr>
        </p:nvSpPr>
        <p:spPr>
          <a:xfrm>
            <a:off x="697045" y="2883760"/>
            <a:ext cx="7667621" cy="722313"/>
          </a:xfrm>
        </p:spPr>
        <p:txBody>
          <a:bodyPr>
            <a:normAutofit/>
          </a:bodyPr>
          <a:lstStyle>
            <a:lvl1pPr marL="0" indent="0">
              <a:buNone/>
              <a:defRPr sz="4200" b="1" spc="130" baseline="0">
                <a:solidFill>
                  <a:schemeClr val="bg1"/>
                </a:solidFill>
              </a:defRPr>
            </a:lvl1pPr>
            <a:lvl2pPr>
              <a:defRPr>
                <a:solidFill>
                  <a:srgbClr val="164194"/>
                </a:solidFill>
              </a:defRPr>
            </a:lvl2pPr>
            <a:lvl3pPr>
              <a:defRPr>
                <a:solidFill>
                  <a:srgbClr val="164194"/>
                </a:solidFill>
              </a:defRPr>
            </a:lvl3pPr>
            <a:lvl4pPr>
              <a:defRPr>
                <a:solidFill>
                  <a:srgbClr val="164194"/>
                </a:solidFill>
              </a:defRPr>
            </a:lvl4pPr>
            <a:lvl5pPr>
              <a:defRPr>
                <a:solidFill>
                  <a:srgbClr val="164194"/>
                </a:solidFill>
              </a:defRPr>
            </a:lvl5pPr>
          </a:lstStyle>
          <a:p>
            <a:pPr lvl="0"/>
            <a:r>
              <a:rPr lang="de-DE" dirty="0" smtClean="0"/>
              <a:t>BFCC</a:t>
            </a:r>
            <a:endParaRPr lang="de-DE" dirty="0"/>
          </a:p>
        </p:txBody>
      </p:sp>
      <p:sp>
        <p:nvSpPr>
          <p:cNvPr id="27" name="Textplatzhalter 21"/>
          <p:cNvSpPr>
            <a:spLocks noGrp="1"/>
          </p:cNvSpPr>
          <p:nvPr>
            <p:ph type="body" sz="quarter" idx="14" hasCustomPrompt="1"/>
          </p:nvPr>
        </p:nvSpPr>
        <p:spPr>
          <a:xfrm>
            <a:off x="709167" y="3686175"/>
            <a:ext cx="7667493" cy="636588"/>
          </a:xfrm>
        </p:spPr>
        <p:txBody>
          <a:bodyPr>
            <a:normAutofit/>
          </a:bodyPr>
          <a:lstStyle>
            <a:lvl1pPr marL="0" indent="0">
              <a:buNone/>
              <a:defRPr sz="3200" spc="-20" baseline="0">
                <a:solidFill>
                  <a:schemeClr val="bg1"/>
                </a:solidFill>
              </a:defRPr>
            </a:lvl1pPr>
            <a:lvl2pPr>
              <a:defRPr>
                <a:solidFill>
                  <a:srgbClr val="36A9E1"/>
                </a:solidFill>
              </a:defRPr>
            </a:lvl2pPr>
            <a:lvl3pPr>
              <a:defRPr>
                <a:solidFill>
                  <a:srgbClr val="36A9E1"/>
                </a:solidFill>
              </a:defRPr>
            </a:lvl3pPr>
            <a:lvl4pPr>
              <a:defRPr>
                <a:solidFill>
                  <a:srgbClr val="36A9E1"/>
                </a:solidFill>
              </a:defRPr>
            </a:lvl4pPr>
            <a:lvl5pPr>
              <a:defRPr>
                <a:solidFill>
                  <a:srgbClr val="36A9E1"/>
                </a:solidFill>
              </a:defRPr>
            </a:lvl5pPr>
          </a:lstStyle>
          <a:p>
            <a:pPr lvl="0"/>
            <a:r>
              <a:rPr lang="de-DE" dirty="0" smtClean="0"/>
              <a:t> </a:t>
            </a:r>
            <a:r>
              <a:rPr lang="en-GB" dirty="0" smtClean="0"/>
              <a:t>Baltic Fracture Competence </a:t>
            </a:r>
            <a:r>
              <a:rPr lang="en-GB" dirty="0" err="1" smtClean="0"/>
              <a:t>Center</a:t>
            </a:r>
            <a:endParaRPr lang="de-DE" dirty="0"/>
          </a:p>
        </p:txBody>
      </p:sp>
      <p:sp>
        <p:nvSpPr>
          <p:cNvPr id="35" name="Textplatzhalter 24"/>
          <p:cNvSpPr>
            <a:spLocks noGrp="1"/>
          </p:cNvSpPr>
          <p:nvPr>
            <p:ph type="body" sz="quarter" idx="15" hasCustomPrompt="1"/>
          </p:nvPr>
        </p:nvSpPr>
        <p:spPr>
          <a:xfrm>
            <a:off x="721289" y="4811240"/>
            <a:ext cx="4244800" cy="758825"/>
          </a:xfrm>
        </p:spPr>
        <p:txBody>
          <a:bodyPr>
            <a:normAutofit/>
          </a:bodyPr>
          <a:lstStyle>
            <a:lvl1pPr marL="0" indent="0">
              <a:lnSpc>
                <a:spcPts val="1920"/>
              </a:lnSpc>
              <a:spcBef>
                <a:spcPts val="0"/>
              </a:spcBef>
              <a:buNone/>
              <a:defRPr sz="1800">
                <a:solidFill>
                  <a:schemeClr val="bg1"/>
                </a:solidFill>
              </a:defRPr>
            </a:lvl1pPr>
            <a:lvl2pPr>
              <a:defRPr>
                <a:solidFill>
                  <a:srgbClr val="164194"/>
                </a:solidFill>
              </a:defRPr>
            </a:lvl2pPr>
            <a:lvl3pPr>
              <a:defRPr>
                <a:solidFill>
                  <a:srgbClr val="164194"/>
                </a:solidFill>
              </a:defRPr>
            </a:lvl3pPr>
            <a:lvl4pPr>
              <a:defRPr>
                <a:solidFill>
                  <a:srgbClr val="164194"/>
                </a:solidFill>
              </a:defRPr>
            </a:lvl4pPr>
            <a:lvl5pPr>
              <a:defRPr>
                <a:solidFill>
                  <a:srgbClr val="164194"/>
                </a:solidFill>
              </a:defRPr>
            </a:lvl5pPr>
          </a:lstStyle>
          <a:p>
            <a:pPr lvl="0"/>
            <a:r>
              <a:rPr lang="de-DE" dirty="0" smtClean="0"/>
              <a:t>N.N., Organisation</a:t>
            </a:r>
            <a:br>
              <a:rPr lang="de-DE" dirty="0" smtClean="0"/>
            </a:br>
            <a:r>
              <a:rPr lang="de-DE" dirty="0" smtClean="0"/>
              <a:t>Conference, Location</a:t>
            </a:r>
            <a:endParaRPr lang="de-DE" dirty="0"/>
          </a:p>
        </p:txBody>
      </p:sp>
    </p:spTree>
    <p:extLst>
      <p:ext uri="{BB962C8B-B14F-4D97-AF65-F5344CB8AC3E}">
        <p14:creationId xmlns:p14="http://schemas.microsoft.com/office/powerpoint/2010/main" val="12488833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ext Slide">
    <p:spTree>
      <p:nvGrpSpPr>
        <p:cNvPr id="1" name=""/>
        <p:cNvGrpSpPr/>
        <p:nvPr/>
      </p:nvGrpSpPr>
      <p:grpSpPr>
        <a:xfrm>
          <a:off x="0" y="0"/>
          <a:ext cx="0" cy="0"/>
          <a:chOff x="0" y="0"/>
          <a:chExt cx="0" cy="0"/>
        </a:xfrm>
      </p:grpSpPr>
      <p:sp>
        <p:nvSpPr>
          <p:cNvPr id="10" name="Textplatzhalter 20"/>
          <p:cNvSpPr>
            <a:spLocks noGrp="1"/>
          </p:cNvSpPr>
          <p:nvPr>
            <p:ph type="body" sz="quarter" idx="14" hasCustomPrompt="1"/>
          </p:nvPr>
        </p:nvSpPr>
        <p:spPr>
          <a:xfrm>
            <a:off x="735999" y="560494"/>
            <a:ext cx="7671401" cy="452601"/>
          </a:xfrm>
        </p:spPr>
        <p:txBody>
          <a:bodyPr>
            <a:noAutofit/>
          </a:bodyPr>
          <a:lstStyle>
            <a:lvl1pPr marL="0" indent="0">
              <a:buNone/>
              <a:defRPr sz="3200" b="1" spc="80" baseline="0">
                <a:solidFill>
                  <a:srgbClr val="FF0000"/>
                </a:solidFill>
              </a:defRPr>
            </a:lvl1pPr>
          </a:lstStyle>
          <a:p>
            <a:pPr lvl="0"/>
            <a:r>
              <a:rPr lang="en-GB" noProof="0" dirty="0" smtClean="0"/>
              <a:t>Slide Heading</a:t>
            </a:r>
            <a:endParaRPr lang="en-GB" noProof="0" dirty="0"/>
          </a:p>
        </p:txBody>
      </p:sp>
      <p:sp>
        <p:nvSpPr>
          <p:cNvPr id="14" name="Textplatzhalter 3"/>
          <p:cNvSpPr>
            <a:spLocks noGrp="1"/>
          </p:cNvSpPr>
          <p:nvPr>
            <p:ph type="body" sz="quarter" idx="24" hasCustomPrompt="1"/>
          </p:nvPr>
        </p:nvSpPr>
        <p:spPr>
          <a:xfrm>
            <a:off x="736600" y="1260000"/>
            <a:ext cx="7670800" cy="1973887"/>
          </a:xfrm>
        </p:spPr>
        <p:txBody>
          <a:bodyPr>
            <a:noAutofit/>
          </a:bodyPr>
          <a:lstStyle>
            <a:lvl1pPr marL="342900" indent="-342900">
              <a:lnSpc>
                <a:spcPct val="100000"/>
              </a:lnSpc>
              <a:spcBef>
                <a:spcPts val="0"/>
              </a:spcBef>
              <a:buClr>
                <a:srgbClr val="EE2C3C"/>
              </a:buClr>
              <a:buFont typeface="Arial" panose="020B0604020202020204" pitchFamily="34" charset="0"/>
              <a:buChar char="•"/>
              <a:defRPr sz="2000">
                <a:solidFill>
                  <a:srgbClr val="535353"/>
                </a:solidFill>
              </a:defRPr>
            </a:lvl1pPr>
            <a:lvl2pPr marL="395903" indent="0">
              <a:lnSpc>
                <a:spcPts val="1560"/>
              </a:lnSpc>
              <a:buNone/>
              <a:defRPr>
                <a:solidFill>
                  <a:srgbClr val="164194"/>
                </a:solidFill>
              </a:defRPr>
            </a:lvl2pPr>
            <a:lvl3pPr>
              <a:lnSpc>
                <a:spcPts val="1560"/>
              </a:lnSpc>
              <a:buClr>
                <a:srgbClr val="164194"/>
              </a:buClr>
              <a:defRPr>
                <a:solidFill>
                  <a:srgbClr val="164194"/>
                </a:solidFill>
              </a:defRPr>
            </a:lvl3pPr>
            <a:lvl4pPr>
              <a:lnSpc>
                <a:spcPts val="1560"/>
              </a:lnSpc>
              <a:defRPr>
                <a:solidFill>
                  <a:srgbClr val="164194"/>
                </a:solidFill>
              </a:defRPr>
            </a:lvl4pPr>
            <a:lvl5pPr>
              <a:lnSpc>
                <a:spcPts val="1560"/>
              </a:lnSpc>
              <a:defRPr>
                <a:solidFill>
                  <a:srgbClr val="164194"/>
                </a:solidFill>
              </a:defRPr>
            </a:lvl5pPr>
          </a:lstStyle>
          <a:p>
            <a:pPr marL="342900" indent="-342900">
              <a:buFont typeface="Arial" panose="020B0604020202020204" pitchFamily="34" charset="0"/>
              <a:buChar char="•"/>
            </a:pPr>
            <a:r>
              <a:rPr lang="en-GB" noProof="0" dirty="0" smtClean="0"/>
              <a:t>e.g. bullet point text</a:t>
            </a:r>
          </a:p>
          <a:p>
            <a:pPr marL="342900" indent="-342900">
              <a:buFont typeface="Arial" panose="020B0604020202020204" pitchFamily="34" charset="0"/>
              <a:buChar char="•"/>
            </a:pPr>
            <a:r>
              <a:rPr lang="en-GB" noProof="0" dirty="0" smtClean="0"/>
              <a:t>bullet point text</a:t>
            </a:r>
          </a:p>
          <a:p>
            <a:pPr marL="342900" indent="-342900">
              <a:buFont typeface="Arial" panose="020B0604020202020204" pitchFamily="34" charset="0"/>
              <a:buChar char="•"/>
            </a:pPr>
            <a:r>
              <a:rPr lang="en-GB" noProof="0" dirty="0" smtClean="0"/>
              <a:t>bullet point text</a:t>
            </a:r>
            <a:endParaRPr lang="en-GB" noProof="0" dirty="0"/>
          </a:p>
        </p:txBody>
      </p:sp>
      <p:sp>
        <p:nvSpPr>
          <p:cNvPr id="7" name="Slide Number Placeholder 5"/>
          <p:cNvSpPr>
            <a:spLocks noGrp="1"/>
          </p:cNvSpPr>
          <p:nvPr>
            <p:ph type="sldNum" sz="quarter" idx="12"/>
          </p:nvPr>
        </p:nvSpPr>
        <p:spPr>
          <a:xfrm>
            <a:off x="735999" y="6263217"/>
            <a:ext cx="2057400" cy="365125"/>
          </a:xfrm>
          <a:prstGeom prst="rect">
            <a:avLst/>
          </a:prstGeom>
        </p:spPr>
        <p:txBody>
          <a:bodyPr anchor="ctr"/>
          <a:lstStyle>
            <a:lvl1pPr>
              <a:defRPr lang="de-DE" sz="1200" kern="1200" smtClean="0">
                <a:solidFill>
                  <a:schemeClr val="tx1">
                    <a:tint val="75000"/>
                  </a:schemeClr>
                </a:solidFill>
                <a:latin typeface="+mn-lt"/>
                <a:ea typeface="+mn-ea"/>
                <a:cs typeface="+mn-cs"/>
              </a:defRPr>
            </a:lvl1pPr>
          </a:lstStyle>
          <a:p>
            <a:r>
              <a:rPr lang="de-DE" dirty="0" smtClean="0"/>
              <a:t>Page </a:t>
            </a:r>
            <a:fld id="{190EBBCB-7115-4285-8105-BC97DB0CD32C}" type="slidenum">
              <a:rPr smtClean="0"/>
              <a:pPr/>
              <a:t>‹Nr.›</a:t>
            </a:fld>
            <a:endParaRPr dirty="0"/>
          </a:p>
        </p:txBody>
      </p:sp>
    </p:spTree>
    <p:extLst>
      <p:ext uri="{BB962C8B-B14F-4D97-AF65-F5344CB8AC3E}">
        <p14:creationId xmlns:p14="http://schemas.microsoft.com/office/powerpoint/2010/main" val="1311977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ext and Image">
    <p:spTree>
      <p:nvGrpSpPr>
        <p:cNvPr id="1" name=""/>
        <p:cNvGrpSpPr/>
        <p:nvPr/>
      </p:nvGrpSpPr>
      <p:grpSpPr>
        <a:xfrm>
          <a:off x="0" y="0"/>
          <a:ext cx="0" cy="0"/>
          <a:chOff x="0" y="0"/>
          <a:chExt cx="0" cy="0"/>
        </a:xfrm>
      </p:grpSpPr>
      <p:sp>
        <p:nvSpPr>
          <p:cNvPr id="8" name="Bildplatzhalter 6"/>
          <p:cNvSpPr>
            <a:spLocks noGrp="1"/>
          </p:cNvSpPr>
          <p:nvPr>
            <p:ph type="pic" sz="quarter" idx="13" hasCustomPrompt="1"/>
          </p:nvPr>
        </p:nvSpPr>
        <p:spPr>
          <a:xfrm>
            <a:off x="828674" y="1260000"/>
            <a:ext cx="3619757" cy="3847627"/>
          </a:xfrm>
        </p:spPr>
        <p:txBody>
          <a:bodyPr/>
          <a:lstStyle>
            <a:lvl1pPr marL="0" indent="0" algn="ctr">
              <a:buNone/>
              <a:defRPr lang="de-DE" sz="2800" kern="1200" dirty="0">
                <a:solidFill>
                  <a:srgbClr val="535353"/>
                </a:solidFill>
                <a:latin typeface="+mn-lt"/>
                <a:ea typeface="+mn-ea"/>
                <a:cs typeface="+mn-cs"/>
              </a:defRPr>
            </a:lvl1pPr>
          </a:lstStyle>
          <a:p>
            <a:r>
              <a:rPr lang="en-GB" noProof="0" dirty="0" smtClean="0"/>
              <a:t/>
            </a:r>
            <a:br>
              <a:rPr lang="en-GB" noProof="0" dirty="0" smtClean="0"/>
            </a:br>
            <a:r>
              <a:rPr lang="en-GB" noProof="0" dirty="0" smtClean="0"/>
              <a:t/>
            </a:r>
            <a:br>
              <a:rPr lang="en-GB" noProof="0" dirty="0" smtClean="0"/>
            </a:br>
            <a:r>
              <a:rPr lang="en-GB" noProof="0" dirty="0" smtClean="0"/>
              <a:t>Click to add picture</a:t>
            </a:r>
            <a:endParaRPr lang="en-GB" noProof="0" dirty="0"/>
          </a:p>
        </p:txBody>
      </p:sp>
      <p:sp>
        <p:nvSpPr>
          <p:cNvPr id="11" name="Textplatzhalter 18"/>
          <p:cNvSpPr>
            <a:spLocks noGrp="1"/>
          </p:cNvSpPr>
          <p:nvPr>
            <p:ph type="body" sz="quarter" idx="16" hasCustomPrompt="1"/>
          </p:nvPr>
        </p:nvSpPr>
        <p:spPr>
          <a:xfrm>
            <a:off x="4597400" y="4947166"/>
            <a:ext cx="3810000" cy="463034"/>
          </a:xfrm>
        </p:spPr>
        <p:txBody>
          <a:bodyPr>
            <a:noAutofit/>
          </a:bodyPr>
          <a:lstStyle>
            <a:lvl1pPr marL="0" indent="0">
              <a:buNone/>
              <a:defRPr sz="1800" b="0" spc="30" baseline="0">
                <a:solidFill>
                  <a:srgbClr val="575756"/>
                </a:solidFill>
              </a:defRPr>
            </a:lvl1pPr>
          </a:lstStyle>
          <a:p>
            <a:pPr lvl="0"/>
            <a:r>
              <a:rPr lang="en-GB" noProof="0" dirty="0" smtClean="0"/>
              <a:t>Source:  Um </a:t>
            </a:r>
            <a:r>
              <a:rPr lang="en-GB" noProof="0" dirty="0" err="1" smtClean="0"/>
              <a:t>rerum</a:t>
            </a:r>
            <a:r>
              <a:rPr lang="en-GB" noProof="0" dirty="0" smtClean="0"/>
              <a:t> et que </a:t>
            </a:r>
            <a:r>
              <a:rPr lang="en-GB" noProof="0" dirty="0" err="1" smtClean="0"/>
              <a:t>culla</a:t>
            </a:r>
            <a:r>
              <a:rPr lang="en-GB" noProof="0" dirty="0" smtClean="0"/>
              <a:t> </a:t>
            </a:r>
            <a:r>
              <a:rPr lang="en-GB" noProof="0" dirty="0" err="1" smtClean="0"/>
              <a:t>volorrunt</a:t>
            </a:r>
            <a:r>
              <a:rPr lang="en-GB" noProof="0" dirty="0" smtClean="0"/>
              <a:t>. </a:t>
            </a:r>
            <a:endParaRPr lang="en-GB" noProof="0" dirty="0"/>
          </a:p>
        </p:txBody>
      </p:sp>
      <p:sp>
        <p:nvSpPr>
          <p:cNvPr id="18" name="Textplatzhalter 20"/>
          <p:cNvSpPr>
            <a:spLocks noGrp="1"/>
          </p:cNvSpPr>
          <p:nvPr>
            <p:ph type="body" sz="quarter" idx="31" hasCustomPrompt="1"/>
          </p:nvPr>
        </p:nvSpPr>
        <p:spPr>
          <a:xfrm>
            <a:off x="735999" y="560494"/>
            <a:ext cx="7671401" cy="452601"/>
          </a:xfrm>
        </p:spPr>
        <p:txBody>
          <a:bodyPr>
            <a:noAutofit/>
          </a:bodyPr>
          <a:lstStyle>
            <a:lvl1pPr marL="0" indent="0">
              <a:buNone/>
              <a:defRPr sz="3200" b="1" spc="80" baseline="0">
                <a:solidFill>
                  <a:srgbClr val="FF0000"/>
                </a:solidFill>
              </a:defRPr>
            </a:lvl1pPr>
          </a:lstStyle>
          <a:p>
            <a:pPr lvl="0"/>
            <a:r>
              <a:rPr lang="de-DE" dirty="0" smtClean="0"/>
              <a:t>Slide </a:t>
            </a:r>
            <a:r>
              <a:rPr lang="de-DE" dirty="0" err="1" smtClean="0"/>
              <a:t>Heading</a:t>
            </a:r>
            <a:endParaRPr lang="de-DE" dirty="0"/>
          </a:p>
        </p:txBody>
      </p:sp>
      <p:sp>
        <p:nvSpPr>
          <p:cNvPr id="24" name="Textplatzhalter 16"/>
          <p:cNvSpPr>
            <a:spLocks noGrp="1"/>
          </p:cNvSpPr>
          <p:nvPr>
            <p:ph type="body" sz="quarter" idx="17" hasCustomPrompt="1"/>
          </p:nvPr>
        </p:nvSpPr>
        <p:spPr>
          <a:xfrm>
            <a:off x="4571018" y="1133788"/>
            <a:ext cx="3912582" cy="3515528"/>
          </a:xfrm>
        </p:spPr>
        <p:txBody>
          <a:bodyPr>
            <a:noAutofit/>
          </a:bodyPr>
          <a:lstStyle>
            <a:lvl1pPr marL="342900" marR="0" indent="-342900" algn="just" defTabSz="914400" rtl="0" eaLnBrk="1" fontAlgn="auto" latinLnBrk="0" hangingPunct="1">
              <a:lnSpc>
                <a:spcPct val="100000"/>
              </a:lnSpc>
              <a:spcBef>
                <a:spcPts val="0"/>
              </a:spcBef>
              <a:spcAft>
                <a:spcPts val="0"/>
              </a:spcAft>
              <a:buClr>
                <a:srgbClr val="EE2C3C"/>
              </a:buClr>
              <a:buSzTx/>
              <a:buFont typeface="Arial" panose="020B0604020202020204" pitchFamily="34" charset="0"/>
              <a:buChar char="•"/>
              <a:tabLst/>
              <a:defRPr sz="2000" kern="1000" spc="0" baseline="0">
                <a:solidFill>
                  <a:srgbClr val="535353"/>
                </a:solidFill>
              </a:defRPr>
            </a:lvl1pPr>
          </a:lstStyle>
          <a:p>
            <a:pPr marL="342900" indent="-342900">
              <a:buFont typeface="Arial" panose="020B0604020202020204" pitchFamily="34" charset="0"/>
              <a:buChar char="•"/>
            </a:pPr>
            <a:r>
              <a:rPr lang="en-GB" noProof="0" dirty="0" smtClean="0"/>
              <a:t>e.g. bullet point text</a:t>
            </a:r>
          </a:p>
          <a:p>
            <a:pPr marL="342900" indent="-342900">
              <a:buFont typeface="Arial" panose="020B0604020202020204" pitchFamily="34" charset="0"/>
              <a:buChar char="•"/>
            </a:pPr>
            <a:r>
              <a:rPr lang="en-GB" noProof="0" dirty="0" smtClean="0"/>
              <a:t>bullet point text</a:t>
            </a:r>
          </a:p>
          <a:p>
            <a:pPr marL="342900" indent="-342900">
              <a:buFont typeface="Arial" panose="020B0604020202020204" pitchFamily="34" charset="0"/>
              <a:buChar char="•"/>
            </a:pPr>
            <a:r>
              <a:rPr lang="en-GB" noProof="0" dirty="0" smtClean="0"/>
              <a:t>bullet point text</a:t>
            </a:r>
            <a:endParaRPr lang="en-GB" noProof="0" dirty="0"/>
          </a:p>
        </p:txBody>
      </p:sp>
      <p:sp>
        <p:nvSpPr>
          <p:cNvPr id="10" name="Slide Number Placeholder 5"/>
          <p:cNvSpPr>
            <a:spLocks noGrp="1"/>
          </p:cNvSpPr>
          <p:nvPr>
            <p:ph type="sldNum" sz="quarter" idx="12"/>
          </p:nvPr>
        </p:nvSpPr>
        <p:spPr>
          <a:xfrm>
            <a:off x="735999" y="6263217"/>
            <a:ext cx="2057400" cy="365125"/>
          </a:xfrm>
          <a:prstGeom prst="rect">
            <a:avLst/>
          </a:prstGeom>
        </p:spPr>
        <p:txBody>
          <a:bodyPr anchor="ctr"/>
          <a:lstStyle>
            <a:lvl1pPr>
              <a:defRPr lang="de-DE" sz="1200" kern="1200" smtClean="0">
                <a:solidFill>
                  <a:schemeClr val="tx1">
                    <a:tint val="75000"/>
                  </a:schemeClr>
                </a:solidFill>
                <a:latin typeface="+mn-lt"/>
                <a:ea typeface="+mn-ea"/>
                <a:cs typeface="+mn-cs"/>
              </a:defRPr>
            </a:lvl1pPr>
          </a:lstStyle>
          <a:p>
            <a:r>
              <a:rPr lang="de-DE" dirty="0" smtClean="0"/>
              <a:t>Page </a:t>
            </a:r>
            <a:fld id="{190EBBCB-7115-4285-8105-BC97DB0CD32C}" type="slidenum">
              <a:rPr smtClean="0"/>
              <a:pPr/>
              <a:t>‹Nr.›</a:t>
            </a:fld>
            <a:endParaRPr dirty="0"/>
          </a:p>
        </p:txBody>
      </p:sp>
    </p:spTree>
    <p:extLst>
      <p:ext uri="{BB962C8B-B14F-4D97-AF65-F5344CB8AC3E}">
        <p14:creationId xmlns:p14="http://schemas.microsoft.com/office/powerpoint/2010/main" val="896943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Image">
    <p:spTree>
      <p:nvGrpSpPr>
        <p:cNvPr id="1" name=""/>
        <p:cNvGrpSpPr/>
        <p:nvPr/>
      </p:nvGrpSpPr>
      <p:grpSpPr>
        <a:xfrm>
          <a:off x="0" y="0"/>
          <a:ext cx="0" cy="0"/>
          <a:chOff x="0" y="0"/>
          <a:chExt cx="0" cy="0"/>
        </a:xfrm>
      </p:grpSpPr>
      <p:sp>
        <p:nvSpPr>
          <p:cNvPr id="14" name="Bildplatzhalter 6"/>
          <p:cNvSpPr>
            <a:spLocks noGrp="1"/>
          </p:cNvSpPr>
          <p:nvPr>
            <p:ph type="pic" sz="quarter" idx="13" hasCustomPrompt="1"/>
          </p:nvPr>
        </p:nvSpPr>
        <p:spPr>
          <a:xfrm>
            <a:off x="828674" y="1260000"/>
            <a:ext cx="7578725" cy="3856037"/>
          </a:xfrm>
        </p:spPr>
        <p:txBody>
          <a:bodyPr/>
          <a:lstStyle>
            <a:lvl1pPr marL="0" indent="0" algn="ctr">
              <a:buNone/>
              <a:defRPr>
                <a:solidFill>
                  <a:srgbClr val="535353"/>
                </a:solidFill>
              </a:defRPr>
            </a:lvl1pPr>
          </a:lstStyle>
          <a:p>
            <a:r>
              <a:rPr lang="de-DE" dirty="0" smtClean="0"/>
              <a:t/>
            </a:r>
            <a:br>
              <a:rPr lang="de-DE" dirty="0" smtClean="0"/>
            </a:br>
            <a:r>
              <a:rPr lang="de-DE" dirty="0" smtClean="0"/>
              <a:t/>
            </a:r>
            <a:br>
              <a:rPr lang="de-DE" dirty="0" smtClean="0"/>
            </a:br>
            <a:r>
              <a:rPr lang="de-DE" dirty="0" smtClean="0"/>
              <a:t>Click </a:t>
            </a:r>
            <a:r>
              <a:rPr lang="de-DE" dirty="0" err="1" smtClean="0"/>
              <a:t>to</a:t>
            </a:r>
            <a:r>
              <a:rPr lang="de-DE" dirty="0" smtClean="0"/>
              <a:t> </a:t>
            </a:r>
            <a:r>
              <a:rPr lang="de-DE" dirty="0" err="1" smtClean="0"/>
              <a:t>add</a:t>
            </a:r>
            <a:r>
              <a:rPr lang="de-DE" dirty="0" smtClean="0"/>
              <a:t> </a:t>
            </a:r>
            <a:r>
              <a:rPr lang="de-DE" dirty="0" err="1" smtClean="0"/>
              <a:t>picture</a:t>
            </a:r>
            <a:endParaRPr lang="de-DE" dirty="0"/>
          </a:p>
        </p:txBody>
      </p:sp>
      <p:sp>
        <p:nvSpPr>
          <p:cNvPr id="17" name="Textplatzhalter 20"/>
          <p:cNvSpPr>
            <a:spLocks noGrp="1"/>
          </p:cNvSpPr>
          <p:nvPr>
            <p:ph type="body" sz="quarter" idx="31" hasCustomPrompt="1"/>
          </p:nvPr>
        </p:nvSpPr>
        <p:spPr>
          <a:xfrm>
            <a:off x="735999" y="560494"/>
            <a:ext cx="7671401" cy="452601"/>
          </a:xfrm>
        </p:spPr>
        <p:txBody>
          <a:bodyPr>
            <a:noAutofit/>
          </a:bodyPr>
          <a:lstStyle>
            <a:lvl1pPr marL="0" indent="0">
              <a:buNone/>
              <a:defRPr sz="3200" b="1" spc="80" baseline="0">
                <a:solidFill>
                  <a:srgbClr val="FF0000"/>
                </a:solidFill>
              </a:defRPr>
            </a:lvl1pPr>
          </a:lstStyle>
          <a:p>
            <a:pPr lvl="0"/>
            <a:r>
              <a:rPr lang="de-DE" dirty="0" smtClean="0"/>
              <a:t>Slide </a:t>
            </a:r>
            <a:r>
              <a:rPr lang="de-DE" dirty="0" err="1" smtClean="0"/>
              <a:t>Heading</a:t>
            </a:r>
            <a:endParaRPr lang="de-DE" dirty="0"/>
          </a:p>
        </p:txBody>
      </p:sp>
      <p:sp>
        <p:nvSpPr>
          <p:cNvPr id="7" name="Slide Number Placeholder 5"/>
          <p:cNvSpPr>
            <a:spLocks noGrp="1"/>
          </p:cNvSpPr>
          <p:nvPr>
            <p:ph type="sldNum" sz="quarter" idx="12"/>
          </p:nvPr>
        </p:nvSpPr>
        <p:spPr>
          <a:xfrm>
            <a:off x="735999" y="6263217"/>
            <a:ext cx="2057400" cy="365125"/>
          </a:xfrm>
          <a:prstGeom prst="rect">
            <a:avLst/>
          </a:prstGeom>
        </p:spPr>
        <p:txBody>
          <a:bodyPr anchor="ctr"/>
          <a:lstStyle>
            <a:lvl1pPr>
              <a:defRPr lang="de-DE" sz="1200" kern="1200" smtClean="0">
                <a:solidFill>
                  <a:schemeClr val="tx1">
                    <a:tint val="75000"/>
                  </a:schemeClr>
                </a:solidFill>
                <a:latin typeface="+mn-lt"/>
                <a:ea typeface="+mn-ea"/>
                <a:cs typeface="+mn-cs"/>
              </a:defRPr>
            </a:lvl1pPr>
          </a:lstStyle>
          <a:p>
            <a:r>
              <a:rPr lang="de-DE" dirty="0" smtClean="0"/>
              <a:t>Page </a:t>
            </a:r>
            <a:fld id="{190EBBCB-7115-4285-8105-BC97DB0CD32C}" type="slidenum">
              <a:rPr smtClean="0"/>
              <a:pPr/>
              <a:t>‹Nr.›</a:t>
            </a:fld>
            <a:endParaRPr dirty="0"/>
          </a:p>
        </p:txBody>
      </p:sp>
    </p:spTree>
    <p:extLst>
      <p:ext uri="{BB962C8B-B14F-4D97-AF65-F5344CB8AC3E}">
        <p14:creationId xmlns:p14="http://schemas.microsoft.com/office/powerpoint/2010/main" val="30549060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Image full size">
    <p:bg>
      <p:bgRef idx="1001">
        <a:schemeClr val="bg1"/>
      </p:bgRef>
    </p:bg>
    <p:spTree>
      <p:nvGrpSpPr>
        <p:cNvPr id="1" name=""/>
        <p:cNvGrpSpPr/>
        <p:nvPr/>
      </p:nvGrpSpPr>
      <p:grpSpPr>
        <a:xfrm>
          <a:off x="0" y="0"/>
          <a:ext cx="0" cy="0"/>
          <a:chOff x="0" y="0"/>
          <a:chExt cx="0" cy="0"/>
        </a:xfrm>
      </p:grpSpPr>
      <p:sp>
        <p:nvSpPr>
          <p:cNvPr id="15" name="Bildplatzhalter 14"/>
          <p:cNvSpPr>
            <a:spLocks noGrp="1"/>
          </p:cNvSpPr>
          <p:nvPr>
            <p:ph type="pic" sz="quarter" idx="31" hasCustomPrompt="1"/>
          </p:nvPr>
        </p:nvSpPr>
        <p:spPr>
          <a:xfrm>
            <a:off x="0" y="0"/>
            <a:ext cx="9146646" cy="5875876"/>
          </a:xfrm>
          <a:custGeom>
            <a:avLst/>
            <a:gdLst>
              <a:gd name="connsiteX0" fmla="*/ 0 w 4121150"/>
              <a:gd name="connsiteY0" fmla="*/ 0 h 1841500"/>
              <a:gd name="connsiteX1" fmla="*/ 2060575 w 4121150"/>
              <a:gd name="connsiteY1" fmla="*/ 0 h 1841500"/>
              <a:gd name="connsiteX2" fmla="*/ 4121150 w 4121150"/>
              <a:gd name="connsiteY2" fmla="*/ 920750 h 1841500"/>
              <a:gd name="connsiteX3" fmla="*/ 2060575 w 4121150"/>
              <a:gd name="connsiteY3" fmla="*/ 1841500 h 1841500"/>
              <a:gd name="connsiteX4" fmla="*/ 0 w 4121150"/>
              <a:gd name="connsiteY4" fmla="*/ 1841500 h 1841500"/>
              <a:gd name="connsiteX5" fmla="*/ 0 w 4121150"/>
              <a:gd name="connsiteY5" fmla="*/ 0 h 1841500"/>
              <a:gd name="connsiteX0" fmla="*/ 8553600 w 8596146"/>
              <a:gd name="connsiteY0" fmla="*/ 0 h 3533500"/>
              <a:gd name="connsiteX1" fmla="*/ 2060575 w 8596146"/>
              <a:gd name="connsiteY1" fmla="*/ 1692000 h 3533500"/>
              <a:gd name="connsiteX2" fmla="*/ 4121150 w 8596146"/>
              <a:gd name="connsiteY2" fmla="*/ 2612750 h 3533500"/>
              <a:gd name="connsiteX3" fmla="*/ 2060575 w 8596146"/>
              <a:gd name="connsiteY3" fmla="*/ 3533500 h 3533500"/>
              <a:gd name="connsiteX4" fmla="*/ 0 w 8596146"/>
              <a:gd name="connsiteY4" fmla="*/ 3533500 h 3533500"/>
              <a:gd name="connsiteX5" fmla="*/ 8553600 w 8596146"/>
              <a:gd name="connsiteY5" fmla="*/ 0 h 3533500"/>
              <a:gd name="connsiteX0" fmla="*/ 9129600 w 9172146"/>
              <a:gd name="connsiteY0" fmla="*/ 0 h 3533500"/>
              <a:gd name="connsiteX1" fmla="*/ 2636575 w 9172146"/>
              <a:gd name="connsiteY1" fmla="*/ 1692000 h 3533500"/>
              <a:gd name="connsiteX2" fmla="*/ 4697150 w 9172146"/>
              <a:gd name="connsiteY2" fmla="*/ 2612750 h 3533500"/>
              <a:gd name="connsiteX3" fmla="*/ 2636575 w 9172146"/>
              <a:gd name="connsiteY3" fmla="*/ 3533500 h 3533500"/>
              <a:gd name="connsiteX4" fmla="*/ 0 w 9172146"/>
              <a:gd name="connsiteY4" fmla="*/ 12700 h 3533500"/>
              <a:gd name="connsiteX5" fmla="*/ 9129600 w 9172146"/>
              <a:gd name="connsiteY5" fmla="*/ 0 h 3533500"/>
              <a:gd name="connsiteX0" fmla="*/ 9142625 w 9185171"/>
              <a:gd name="connsiteY0" fmla="*/ 0 h 5902300"/>
              <a:gd name="connsiteX1" fmla="*/ 2649600 w 9185171"/>
              <a:gd name="connsiteY1" fmla="*/ 1692000 h 5902300"/>
              <a:gd name="connsiteX2" fmla="*/ 4710175 w 9185171"/>
              <a:gd name="connsiteY2" fmla="*/ 2612750 h 5902300"/>
              <a:gd name="connsiteX3" fmla="*/ 0 w 9185171"/>
              <a:gd name="connsiteY3" fmla="*/ 5902300 h 5902300"/>
              <a:gd name="connsiteX4" fmla="*/ 13025 w 9185171"/>
              <a:gd name="connsiteY4" fmla="*/ 12700 h 5902300"/>
              <a:gd name="connsiteX5" fmla="*/ 9142625 w 9185171"/>
              <a:gd name="connsiteY5" fmla="*/ 0 h 5902300"/>
              <a:gd name="connsiteX0" fmla="*/ 9142625 w 9342984"/>
              <a:gd name="connsiteY0" fmla="*/ 0 h 5902300"/>
              <a:gd name="connsiteX1" fmla="*/ 9144000 w 9342984"/>
              <a:gd name="connsiteY1" fmla="*/ 5860800 h 5902300"/>
              <a:gd name="connsiteX2" fmla="*/ 4710175 w 9342984"/>
              <a:gd name="connsiteY2" fmla="*/ 2612750 h 5902300"/>
              <a:gd name="connsiteX3" fmla="*/ 0 w 9342984"/>
              <a:gd name="connsiteY3" fmla="*/ 5902300 h 5902300"/>
              <a:gd name="connsiteX4" fmla="*/ 13025 w 9342984"/>
              <a:gd name="connsiteY4" fmla="*/ 12700 h 5902300"/>
              <a:gd name="connsiteX5" fmla="*/ 9142625 w 9342984"/>
              <a:gd name="connsiteY5" fmla="*/ 0 h 5902300"/>
              <a:gd name="connsiteX0" fmla="*/ 9142625 w 9341062"/>
              <a:gd name="connsiteY0" fmla="*/ 0 h 5902300"/>
              <a:gd name="connsiteX1" fmla="*/ 9144000 w 9341062"/>
              <a:gd name="connsiteY1" fmla="*/ 5860800 h 5902300"/>
              <a:gd name="connsiteX2" fmla="*/ 4616575 w 9341062"/>
              <a:gd name="connsiteY2" fmla="*/ 5629550 h 5902300"/>
              <a:gd name="connsiteX3" fmla="*/ 0 w 9341062"/>
              <a:gd name="connsiteY3" fmla="*/ 5902300 h 5902300"/>
              <a:gd name="connsiteX4" fmla="*/ 13025 w 9341062"/>
              <a:gd name="connsiteY4" fmla="*/ 12700 h 5902300"/>
              <a:gd name="connsiteX5" fmla="*/ 9142625 w 9341062"/>
              <a:gd name="connsiteY5" fmla="*/ 0 h 5902300"/>
              <a:gd name="connsiteX0" fmla="*/ 9142625 w 9341062"/>
              <a:gd name="connsiteY0" fmla="*/ 0 h 5902300"/>
              <a:gd name="connsiteX1" fmla="*/ 9144000 w 9341062"/>
              <a:gd name="connsiteY1" fmla="*/ 5860800 h 5902300"/>
              <a:gd name="connsiteX2" fmla="*/ 4616575 w 9341062"/>
              <a:gd name="connsiteY2" fmla="*/ 5629550 h 5902300"/>
              <a:gd name="connsiteX3" fmla="*/ 0 w 9341062"/>
              <a:gd name="connsiteY3" fmla="*/ 5902300 h 5902300"/>
              <a:gd name="connsiteX4" fmla="*/ 13025 w 9341062"/>
              <a:gd name="connsiteY4" fmla="*/ 12700 h 5902300"/>
              <a:gd name="connsiteX5" fmla="*/ 9142625 w 9341062"/>
              <a:gd name="connsiteY5" fmla="*/ 0 h 5902300"/>
              <a:gd name="connsiteX0" fmla="*/ 9142625 w 9450838"/>
              <a:gd name="connsiteY0" fmla="*/ 0 h 5902300"/>
              <a:gd name="connsiteX1" fmla="*/ 9144000 w 9450838"/>
              <a:gd name="connsiteY1" fmla="*/ 5860800 h 5902300"/>
              <a:gd name="connsiteX2" fmla="*/ 4616575 w 9450838"/>
              <a:gd name="connsiteY2" fmla="*/ 5629550 h 5902300"/>
              <a:gd name="connsiteX3" fmla="*/ 0 w 9450838"/>
              <a:gd name="connsiteY3" fmla="*/ 5902300 h 5902300"/>
              <a:gd name="connsiteX4" fmla="*/ 13025 w 9450838"/>
              <a:gd name="connsiteY4" fmla="*/ 12700 h 5902300"/>
              <a:gd name="connsiteX5" fmla="*/ 9142625 w 9450838"/>
              <a:gd name="connsiteY5" fmla="*/ 0 h 5902300"/>
              <a:gd name="connsiteX0" fmla="*/ 9142625 w 9151489"/>
              <a:gd name="connsiteY0" fmla="*/ 0 h 5902300"/>
              <a:gd name="connsiteX1" fmla="*/ 9144000 w 9151489"/>
              <a:gd name="connsiteY1" fmla="*/ 5860800 h 5902300"/>
              <a:gd name="connsiteX2" fmla="*/ 4616575 w 9151489"/>
              <a:gd name="connsiteY2" fmla="*/ 5629550 h 5902300"/>
              <a:gd name="connsiteX3" fmla="*/ 0 w 9151489"/>
              <a:gd name="connsiteY3" fmla="*/ 5902300 h 5902300"/>
              <a:gd name="connsiteX4" fmla="*/ 13025 w 9151489"/>
              <a:gd name="connsiteY4" fmla="*/ 12700 h 5902300"/>
              <a:gd name="connsiteX5" fmla="*/ 9142625 w 9151489"/>
              <a:gd name="connsiteY5" fmla="*/ 0 h 5902300"/>
              <a:gd name="connsiteX0" fmla="*/ 9142625 w 9151489"/>
              <a:gd name="connsiteY0" fmla="*/ 0 h 5904000"/>
              <a:gd name="connsiteX1" fmla="*/ 9144000 w 9151489"/>
              <a:gd name="connsiteY1" fmla="*/ 5904000 h 5904000"/>
              <a:gd name="connsiteX2" fmla="*/ 4616575 w 9151489"/>
              <a:gd name="connsiteY2" fmla="*/ 5629550 h 5904000"/>
              <a:gd name="connsiteX3" fmla="*/ 0 w 9151489"/>
              <a:gd name="connsiteY3" fmla="*/ 5902300 h 5904000"/>
              <a:gd name="connsiteX4" fmla="*/ 13025 w 9151489"/>
              <a:gd name="connsiteY4" fmla="*/ 12700 h 5904000"/>
              <a:gd name="connsiteX5" fmla="*/ 9142625 w 9151489"/>
              <a:gd name="connsiteY5" fmla="*/ 0 h 5904000"/>
              <a:gd name="connsiteX0" fmla="*/ 9142625 w 9151489"/>
              <a:gd name="connsiteY0" fmla="*/ 0 h 5904000"/>
              <a:gd name="connsiteX1" fmla="*/ 9144000 w 9151489"/>
              <a:gd name="connsiteY1" fmla="*/ 5904000 h 5904000"/>
              <a:gd name="connsiteX2" fmla="*/ 4616575 w 9151489"/>
              <a:gd name="connsiteY2" fmla="*/ 5629550 h 5904000"/>
              <a:gd name="connsiteX3" fmla="*/ 0 w 9151489"/>
              <a:gd name="connsiteY3" fmla="*/ 5902300 h 5904000"/>
              <a:gd name="connsiteX4" fmla="*/ 13025 w 9151489"/>
              <a:gd name="connsiteY4" fmla="*/ 12700 h 5904000"/>
              <a:gd name="connsiteX5" fmla="*/ 9142625 w 9151489"/>
              <a:gd name="connsiteY5" fmla="*/ 0 h 5904000"/>
              <a:gd name="connsiteX0" fmla="*/ 9142625 w 9151489"/>
              <a:gd name="connsiteY0" fmla="*/ 0 h 5904000"/>
              <a:gd name="connsiteX1" fmla="*/ 9144000 w 9151489"/>
              <a:gd name="connsiteY1" fmla="*/ 5904000 h 5904000"/>
              <a:gd name="connsiteX2" fmla="*/ 4616575 w 9151489"/>
              <a:gd name="connsiteY2" fmla="*/ 5629550 h 5904000"/>
              <a:gd name="connsiteX3" fmla="*/ 0 w 9151489"/>
              <a:gd name="connsiteY3" fmla="*/ 5902300 h 5904000"/>
              <a:gd name="connsiteX4" fmla="*/ 13025 w 9151489"/>
              <a:gd name="connsiteY4" fmla="*/ 12700 h 5904000"/>
              <a:gd name="connsiteX5" fmla="*/ 9142625 w 9151489"/>
              <a:gd name="connsiteY5" fmla="*/ 0 h 5904000"/>
              <a:gd name="connsiteX0" fmla="*/ 9142625 w 9151489"/>
              <a:gd name="connsiteY0" fmla="*/ 0 h 5904000"/>
              <a:gd name="connsiteX1" fmla="*/ 9144000 w 9151489"/>
              <a:gd name="connsiteY1" fmla="*/ 5904000 h 5904000"/>
              <a:gd name="connsiteX2" fmla="*/ 4616575 w 9151489"/>
              <a:gd name="connsiteY2" fmla="*/ 5629550 h 5904000"/>
              <a:gd name="connsiteX3" fmla="*/ 0 w 9151489"/>
              <a:gd name="connsiteY3" fmla="*/ 5902300 h 5904000"/>
              <a:gd name="connsiteX4" fmla="*/ 13025 w 9151489"/>
              <a:gd name="connsiteY4" fmla="*/ 12700 h 5904000"/>
              <a:gd name="connsiteX5" fmla="*/ 9142625 w 9151489"/>
              <a:gd name="connsiteY5" fmla="*/ 0 h 5904000"/>
              <a:gd name="connsiteX0" fmla="*/ 9142625 w 9151489"/>
              <a:gd name="connsiteY0" fmla="*/ 0 h 5904000"/>
              <a:gd name="connsiteX1" fmla="*/ 9144000 w 9151489"/>
              <a:gd name="connsiteY1" fmla="*/ 5904000 h 5904000"/>
              <a:gd name="connsiteX2" fmla="*/ 4616575 w 9151489"/>
              <a:gd name="connsiteY2" fmla="*/ 5629550 h 5904000"/>
              <a:gd name="connsiteX3" fmla="*/ 0 w 9151489"/>
              <a:gd name="connsiteY3" fmla="*/ 5902300 h 5904000"/>
              <a:gd name="connsiteX4" fmla="*/ 13025 w 9151489"/>
              <a:gd name="connsiteY4" fmla="*/ 12700 h 5904000"/>
              <a:gd name="connsiteX5" fmla="*/ 9142625 w 9151489"/>
              <a:gd name="connsiteY5" fmla="*/ 0 h 5904000"/>
              <a:gd name="connsiteX0" fmla="*/ 9157025 w 9160873"/>
              <a:gd name="connsiteY0" fmla="*/ 8900 h 5891300"/>
              <a:gd name="connsiteX1" fmla="*/ 9144000 w 9160873"/>
              <a:gd name="connsiteY1" fmla="*/ 5891300 h 5891300"/>
              <a:gd name="connsiteX2" fmla="*/ 4616575 w 9160873"/>
              <a:gd name="connsiteY2" fmla="*/ 5616850 h 5891300"/>
              <a:gd name="connsiteX3" fmla="*/ 0 w 9160873"/>
              <a:gd name="connsiteY3" fmla="*/ 5889600 h 5891300"/>
              <a:gd name="connsiteX4" fmla="*/ 13025 w 9160873"/>
              <a:gd name="connsiteY4" fmla="*/ 0 h 5891300"/>
              <a:gd name="connsiteX5" fmla="*/ 9157025 w 9160873"/>
              <a:gd name="connsiteY5" fmla="*/ 8900 h 5891300"/>
              <a:gd name="connsiteX0" fmla="*/ 9157025 w 9157875"/>
              <a:gd name="connsiteY0" fmla="*/ 8900 h 5891300"/>
              <a:gd name="connsiteX1" fmla="*/ 9144000 w 9157875"/>
              <a:gd name="connsiteY1" fmla="*/ 5891300 h 5891300"/>
              <a:gd name="connsiteX2" fmla="*/ 4616575 w 9157875"/>
              <a:gd name="connsiteY2" fmla="*/ 5616850 h 5891300"/>
              <a:gd name="connsiteX3" fmla="*/ 0 w 9157875"/>
              <a:gd name="connsiteY3" fmla="*/ 5889600 h 5891300"/>
              <a:gd name="connsiteX4" fmla="*/ 13025 w 9157875"/>
              <a:gd name="connsiteY4" fmla="*/ 0 h 5891300"/>
              <a:gd name="connsiteX5" fmla="*/ 9157025 w 9157875"/>
              <a:gd name="connsiteY5" fmla="*/ 8900 h 5891300"/>
              <a:gd name="connsiteX0" fmla="*/ 9157025 w 9159571"/>
              <a:gd name="connsiteY0" fmla="*/ 8900 h 5891300"/>
              <a:gd name="connsiteX1" fmla="*/ 9151200 w 9159571"/>
              <a:gd name="connsiteY1" fmla="*/ 5891300 h 5891300"/>
              <a:gd name="connsiteX2" fmla="*/ 4616575 w 9159571"/>
              <a:gd name="connsiteY2" fmla="*/ 5616850 h 5891300"/>
              <a:gd name="connsiteX3" fmla="*/ 0 w 9159571"/>
              <a:gd name="connsiteY3" fmla="*/ 5889600 h 5891300"/>
              <a:gd name="connsiteX4" fmla="*/ 13025 w 9159571"/>
              <a:gd name="connsiteY4" fmla="*/ 0 h 5891300"/>
              <a:gd name="connsiteX5" fmla="*/ 9157025 w 9159571"/>
              <a:gd name="connsiteY5" fmla="*/ 8900 h 5891300"/>
              <a:gd name="connsiteX0" fmla="*/ 9157025 w 9157942"/>
              <a:gd name="connsiteY0" fmla="*/ 8900 h 5891300"/>
              <a:gd name="connsiteX1" fmla="*/ 9151200 w 9157942"/>
              <a:gd name="connsiteY1" fmla="*/ 5891300 h 5891300"/>
              <a:gd name="connsiteX2" fmla="*/ 4616575 w 9157942"/>
              <a:gd name="connsiteY2" fmla="*/ 5616850 h 5891300"/>
              <a:gd name="connsiteX3" fmla="*/ 0 w 9157942"/>
              <a:gd name="connsiteY3" fmla="*/ 5889600 h 5891300"/>
              <a:gd name="connsiteX4" fmla="*/ 13025 w 9157942"/>
              <a:gd name="connsiteY4" fmla="*/ 0 h 5891300"/>
              <a:gd name="connsiteX5" fmla="*/ 9157025 w 9157942"/>
              <a:gd name="connsiteY5" fmla="*/ 8900 h 5891300"/>
              <a:gd name="connsiteX0" fmla="*/ 9145114 w 9146031"/>
              <a:gd name="connsiteY0" fmla="*/ 8900 h 5891300"/>
              <a:gd name="connsiteX1" fmla="*/ 9139289 w 9146031"/>
              <a:gd name="connsiteY1" fmla="*/ 5891300 h 5891300"/>
              <a:gd name="connsiteX2" fmla="*/ 4604664 w 9146031"/>
              <a:gd name="connsiteY2" fmla="*/ 5616850 h 5891300"/>
              <a:gd name="connsiteX3" fmla="*/ 2489 w 9146031"/>
              <a:gd name="connsiteY3" fmla="*/ 5889600 h 5891300"/>
              <a:gd name="connsiteX4" fmla="*/ 1114 w 9146031"/>
              <a:gd name="connsiteY4" fmla="*/ 0 h 5891300"/>
              <a:gd name="connsiteX5" fmla="*/ 9145114 w 9146031"/>
              <a:gd name="connsiteY5" fmla="*/ 8900 h 5891300"/>
              <a:gd name="connsiteX0" fmla="*/ 9146226 w 9147143"/>
              <a:gd name="connsiteY0" fmla="*/ 8900 h 5891300"/>
              <a:gd name="connsiteX1" fmla="*/ 9140401 w 9147143"/>
              <a:gd name="connsiteY1" fmla="*/ 5891300 h 5891300"/>
              <a:gd name="connsiteX2" fmla="*/ 4605776 w 9147143"/>
              <a:gd name="connsiteY2" fmla="*/ 5616850 h 5891300"/>
              <a:gd name="connsiteX3" fmla="*/ 3601 w 9147143"/>
              <a:gd name="connsiteY3" fmla="*/ 5889600 h 5891300"/>
              <a:gd name="connsiteX4" fmla="*/ 2226 w 9147143"/>
              <a:gd name="connsiteY4" fmla="*/ 0 h 5891300"/>
              <a:gd name="connsiteX5" fmla="*/ 9146226 w 9147143"/>
              <a:gd name="connsiteY5" fmla="*/ 8900 h 5891300"/>
              <a:gd name="connsiteX0" fmla="*/ 9146226 w 9147143"/>
              <a:gd name="connsiteY0" fmla="*/ 8900 h 5891300"/>
              <a:gd name="connsiteX1" fmla="*/ 9140401 w 9147143"/>
              <a:gd name="connsiteY1" fmla="*/ 5891300 h 5891300"/>
              <a:gd name="connsiteX2" fmla="*/ 4605777 w 9147143"/>
              <a:gd name="connsiteY2" fmla="*/ 5587884 h 5891300"/>
              <a:gd name="connsiteX3" fmla="*/ 3601 w 9147143"/>
              <a:gd name="connsiteY3" fmla="*/ 5889600 h 5891300"/>
              <a:gd name="connsiteX4" fmla="*/ 2226 w 9147143"/>
              <a:gd name="connsiteY4" fmla="*/ 0 h 5891300"/>
              <a:gd name="connsiteX5" fmla="*/ 9146226 w 9147143"/>
              <a:gd name="connsiteY5" fmla="*/ 8900 h 5891300"/>
              <a:gd name="connsiteX0" fmla="*/ 9146226 w 9147143"/>
              <a:gd name="connsiteY0" fmla="*/ 8900 h 5891300"/>
              <a:gd name="connsiteX1" fmla="*/ 9140401 w 9147143"/>
              <a:gd name="connsiteY1" fmla="*/ 5891300 h 5891300"/>
              <a:gd name="connsiteX2" fmla="*/ 4605777 w 9147143"/>
              <a:gd name="connsiteY2" fmla="*/ 5587884 h 5891300"/>
              <a:gd name="connsiteX3" fmla="*/ 3601 w 9147143"/>
              <a:gd name="connsiteY3" fmla="*/ 5875117 h 5891300"/>
              <a:gd name="connsiteX4" fmla="*/ 2226 w 9147143"/>
              <a:gd name="connsiteY4" fmla="*/ 0 h 5891300"/>
              <a:gd name="connsiteX5" fmla="*/ 9146226 w 9147143"/>
              <a:gd name="connsiteY5" fmla="*/ 8900 h 5891300"/>
              <a:gd name="connsiteX0" fmla="*/ 9146226 w 9147143"/>
              <a:gd name="connsiteY0" fmla="*/ 8900 h 5891300"/>
              <a:gd name="connsiteX1" fmla="*/ 9140401 w 9147143"/>
              <a:gd name="connsiteY1" fmla="*/ 5891300 h 5891300"/>
              <a:gd name="connsiteX2" fmla="*/ 4605777 w 9147143"/>
              <a:gd name="connsiteY2" fmla="*/ 5587884 h 5891300"/>
              <a:gd name="connsiteX3" fmla="*/ 3601 w 9147143"/>
              <a:gd name="connsiteY3" fmla="*/ 5875117 h 5891300"/>
              <a:gd name="connsiteX4" fmla="*/ 2226 w 9147143"/>
              <a:gd name="connsiteY4" fmla="*/ 0 h 5891300"/>
              <a:gd name="connsiteX5" fmla="*/ 9146226 w 9147143"/>
              <a:gd name="connsiteY5" fmla="*/ 8900 h 5891300"/>
              <a:gd name="connsiteX0" fmla="*/ 9146226 w 9147143"/>
              <a:gd name="connsiteY0" fmla="*/ 8900 h 5891300"/>
              <a:gd name="connsiteX1" fmla="*/ 9140401 w 9147143"/>
              <a:gd name="connsiteY1" fmla="*/ 5891300 h 5891300"/>
              <a:gd name="connsiteX2" fmla="*/ 4562220 w 9147143"/>
              <a:gd name="connsiteY2" fmla="*/ 5587884 h 5891300"/>
              <a:gd name="connsiteX3" fmla="*/ 3601 w 9147143"/>
              <a:gd name="connsiteY3" fmla="*/ 5875117 h 5891300"/>
              <a:gd name="connsiteX4" fmla="*/ 2226 w 9147143"/>
              <a:gd name="connsiteY4" fmla="*/ 0 h 5891300"/>
              <a:gd name="connsiteX5" fmla="*/ 9146226 w 9147143"/>
              <a:gd name="connsiteY5" fmla="*/ 8900 h 5891300"/>
              <a:gd name="connsiteX0" fmla="*/ 9146226 w 9147143"/>
              <a:gd name="connsiteY0" fmla="*/ 8900 h 5875117"/>
              <a:gd name="connsiteX1" fmla="*/ 9140401 w 9147143"/>
              <a:gd name="connsiteY1" fmla="*/ 5862334 h 5875117"/>
              <a:gd name="connsiteX2" fmla="*/ 4562220 w 9147143"/>
              <a:gd name="connsiteY2" fmla="*/ 5587884 h 5875117"/>
              <a:gd name="connsiteX3" fmla="*/ 3601 w 9147143"/>
              <a:gd name="connsiteY3" fmla="*/ 5875117 h 5875117"/>
              <a:gd name="connsiteX4" fmla="*/ 2226 w 9147143"/>
              <a:gd name="connsiteY4" fmla="*/ 0 h 5875117"/>
              <a:gd name="connsiteX5" fmla="*/ 9146226 w 9147143"/>
              <a:gd name="connsiteY5" fmla="*/ 8900 h 5875117"/>
              <a:gd name="connsiteX0" fmla="*/ 9146226 w 9147143"/>
              <a:gd name="connsiteY0" fmla="*/ 8900 h 5875117"/>
              <a:gd name="connsiteX1" fmla="*/ 9140401 w 9147143"/>
              <a:gd name="connsiteY1" fmla="*/ 5862334 h 5875117"/>
              <a:gd name="connsiteX2" fmla="*/ 4562220 w 9147143"/>
              <a:gd name="connsiteY2" fmla="*/ 5587884 h 5875117"/>
              <a:gd name="connsiteX3" fmla="*/ 3601 w 9147143"/>
              <a:gd name="connsiteY3" fmla="*/ 5875117 h 5875117"/>
              <a:gd name="connsiteX4" fmla="*/ 2226 w 9147143"/>
              <a:gd name="connsiteY4" fmla="*/ 0 h 5875117"/>
              <a:gd name="connsiteX5" fmla="*/ 9146226 w 9147143"/>
              <a:gd name="connsiteY5" fmla="*/ 8900 h 5875117"/>
              <a:gd name="connsiteX0" fmla="*/ 9146226 w 9147143"/>
              <a:gd name="connsiteY0" fmla="*/ 8900 h 5875117"/>
              <a:gd name="connsiteX1" fmla="*/ 9140401 w 9147143"/>
              <a:gd name="connsiteY1" fmla="*/ 5862334 h 5875117"/>
              <a:gd name="connsiteX2" fmla="*/ 4562220 w 9147143"/>
              <a:gd name="connsiteY2" fmla="*/ 5587884 h 5875117"/>
              <a:gd name="connsiteX3" fmla="*/ 3601 w 9147143"/>
              <a:gd name="connsiteY3" fmla="*/ 5875117 h 5875117"/>
              <a:gd name="connsiteX4" fmla="*/ 2226 w 9147143"/>
              <a:gd name="connsiteY4" fmla="*/ 0 h 5875117"/>
              <a:gd name="connsiteX5" fmla="*/ 9146226 w 9147143"/>
              <a:gd name="connsiteY5" fmla="*/ 8900 h 5875117"/>
              <a:gd name="connsiteX0" fmla="*/ 9146226 w 9147143"/>
              <a:gd name="connsiteY0" fmla="*/ 8900 h 5875117"/>
              <a:gd name="connsiteX1" fmla="*/ 9140401 w 9147143"/>
              <a:gd name="connsiteY1" fmla="*/ 5862334 h 5875117"/>
              <a:gd name="connsiteX2" fmla="*/ 4569480 w 9147143"/>
              <a:gd name="connsiteY2" fmla="*/ 5573401 h 5875117"/>
              <a:gd name="connsiteX3" fmla="*/ 3601 w 9147143"/>
              <a:gd name="connsiteY3" fmla="*/ 5875117 h 5875117"/>
              <a:gd name="connsiteX4" fmla="*/ 2226 w 9147143"/>
              <a:gd name="connsiteY4" fmla="*/ 0 h 5875117"/>
              <a:gd name="connsiteX5" fmla="*/ 9146226 w 9147143"/>
              <a:gd name="connsiteY5" fmla="*/ 8900 h 5875117"/>
              <a:gd name="connsiteX0" fmla="*/ 9146226 w 9147143"/>
              <a:gd name="connsiteY0" fmla="*/ 8900 h 5863237"/>
              <a:gd name="connsiteX1" fmla="*/ 9140401 w 9147143"/>
              <a:gd name="connsiteY1" fmla="*/ 5862334 h 5863237"/>
              <a:gd name="connsiteX2" fmla="*/ 4569480 w 9147143"/>
              <a:gd name="connsiteY2" fmla="*/ 5573401 h 5863237"/>
              <a:gd name="connsiteX3" fmla="*/ 3601 w 9147143"/>
              <a:gd name="connsiteY3" fmla="*/ 5863237 h 5863237"/>
              <a:gd name="connsiteX4" fmla="*/ 2226 w 9147143"/>
              <a:gd name="connsiteY4" fmla="*/ 0 h 5863237"/>
              <a:gd name="connsiteX5" fmla="*/ 9146226 w 9147143"/>
              <a:gd name="connsiteY5" fmla="*/ 8900 h 5863237"/>
              <a:gd name="connsiteX0" fmla="*/ 9146226 w 9147143"/>
              <a:gd name="connsiteY0" fmla="*/ 8900 h 5863237"/>
              <a:gd name="connsiteX1" fmla="*/ 9140401 w 9147143"/>
              <a:gd name="connsiteY1" fmla="*/ 5862334 h 5863237"/>
              <a:gd name="connsiteX2" fmla="*/ 4569480 w 9147143"/>
              <a:gd name="connsiteY2" fmla="*/ 5573401 h 5863237"/>
              <a:gd name="connsiteX3" fmla="*/ 3601 w 9147143"/>
              <a:gd name="connsiteY3" fmla="*/ 5863237 h 5863237"/>
              <a:gd name="connsiteX4" fmla="*/ 2226 w 9147143"/>
              <a:gd name="connsiteY4" fmla="*/ 0 h 5863237"/>
              <a:gd name="connsiteX5" fmla="*/ 9146226 w 9147143"/>
              <a:gd name="connsiteY5" fmla="*/ 8900 h 5863237"/>
              <a:gd name="connsiteX0" fmla="*/ 9146226 w 9147143"/>
              <a:gd name="connsiteY0" fmla="*/ 8900 h 5863237"/>
              <a:gd name="connsiteX1" fmla="*/ 9140401 w 9147143"/>
              <a:gd name="connsiteY1" fmla="*/ 5862334 h 5863237"/>
              <a:gd name="connsiteX2" fmla="*/ 4574245 w 9147143"/>
              <a:gd name="connsiteY2" fmla="*/ 5590034 h 5863237"/>
              <a:gd name="connsiteX3" fmla="*/ 3601 w 9147143"/>
              <a:gd name="connsiteY3" fmla="*/ 5863237 h 5863237"/>
              <a:gd name="connsiteX4" fmla="*/ 2226 w 9147143"/>
              <a:gd name="connsiteY4" fmla="*/ 0 h 5863237"/>
              <a:gd name="connsiteX5" fmla="*/ 9146226 w 9147143"/>
              <a:gd name="connsiteY5" fmla="*/ 8900 h 5863237"/>
              <a:gd name="connsiteX0" fmla="*/ 9146226 w 9149790"/>
              <a:gd name="connsiteY0" fmla="*/ 8900 h 5863237"/>
              <a:gd name="connsiteX1" fmla="*/ 9147547 w 9149790"/>
              <a:gd name="connsiteY1" fmla="*/ 5862334 h 5863237"/>
              <a:gd name="connsiteX2" fmla="*/ 4574245 w 9149790"/>
              <a:gd name="connsiteY2" fmla="*/ 5590034 h 5863237"/>
              <a:gd name="connsiteX3" fmla="*/ 3601 w 9149790"/>
              <a:gd name="connsiteY3" fmla="*/ 5863237 h 5863237"/>
              <a:gd name="connsiteX4" fmla="*/ 2226 w 9149790"/>
              <a:gd name="connsiteY4" fmla="*/ 0 h 5863237"/>
              <a:gd name="connsiteX5" fmla="*/ 9146226 w 9149790"/>
              <a:gd name="connsiteY5" fmla="*/ 8900 h 5863237"/>
              <a:gd name="connsiteX0" fmla="*/ 9146226 w 9149790"/>
              <a:gd name="connsiteY0" fmla="*/ 8900 h 5863237"/>
              <a:gd name="connsiteX1" fmla="*/ 9147547 w 9149790"/>
              <a:gd name="connsiteY1" fmla="*/ 5862334 h 5863237"/>
              <a:gd name="connsiteX2" fmla="*/ 4574245 w 9149790"/>
              <a:gd name="connsiteY2" fmla="*/ 5590034 h 5863237"/>
              <a:gd name="connsiteX3" fmla="*/ 3601 w 9149790"/>
              <a:gd name="connsiteY3" fmla="*/ 5863237 h 5863237"/>
              <a:gd name="connsiteX4" fmla="*/ 2226 w 9149790"/>
              <a:gd name="connsiteY4" fmla="*/ 0 h 5863237"/>
              <a:gd name="connsiteX5" fmla="*/ 9146226 w 9149790"/>
              <a:gd name="connsiteY5" fmla="*/ 8900 h 5863237"/>
              <a:gd name="connsiteX0" fmla="*/ 9146226 w 9149790"/>
              <a:gd name="connsiteY0" fmla="*/ 8900 h 5863237"/>
              <a:gd name="connsiteX1" fmla="*/ 9147547 w 9149790"/>
              <a:gd name="connsiteY1" fmla="*/ 5862334 h 5863237"/>
              <a:gd name="connsiteX2" fmla="*/ 4574245 w 9149790"/>
              <a:gd name="connsiteY2" fmla="*/ 5590034 h 5863237"/>
              <a:gd name="connsiteX3" fmla="*/ 3601 w 9149790"/>
              <a:gd name="connsiteY3" fmla="*/ 5863237 h 5863237"/>
              <a:gd name="connsiteX4" fmla="*/ 2226 w 9149790"/>
              <a:gd name="connsiteY4" fmla="*/ 0 h 5863237"/>
              <a:gd name="connsiteX5" fmla="*/ 9146226 w 9149790"/>
              <a:gd name="connsiteY5" fmla="*/ 8900 h 5863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9790" h="5863237">
                <a:moveTo>
                  <a:pt x="9146226" y="8900"/>
                </a:moveTo>
                <a:cubicBezTo>
                  <a:pt x="9149084" y="865700"/>
                  <a:pt x="9151889" y="-20066"/>
                  <a:pt x="9147547" y="5862334"/>
                </a:cubicBezTo>
                <a:cubicBezTo>
                  <a:pt x="7425219" y="5617535"/>
                  <a:pt x="6098236" y="5589884"/>
                  <a:pt x="4574245" y="5590034"/>
                </a:cubicBezTo>
                <a:cubicBezTo>
                  <a:pt x="3050254" y="5590185"/>
                  <a:pt x="1863434" y="5684860"/>
                  <a:pt x="3601" y="5863237"/>
                </a:cubicBezTo>
                <a:cubicBezTo>
                  <a:pt x="743" y="-38363"/>
                  <a:pt x="-2116" y="1963200"/>
                  <a:pt x="2226" y="0"/>
                </a:cubicBezTo>
                <a:lnTo>
                  <a:pt x="9146226" y="8900"/>
                </a:lnTo>
                <a:close/>
              </a:path>
            </a:pathLst>
          </a:custGeom>
        </p:spPr>
        <p:txBody>
          <a:bodyPr/>
          <a:lstStyle>
            <a:lvl1pPr marL="0" indent="0" algn="ctr">
              <a:buNone/>
              <a:defRPr baseline="0">
                <a:solidFill>
                  <a:srgbClr val="535353"/>
                </a:solidFill>
              </a:defRPr>
            </a:lvl1pPr>
          </a:lstStyle>
          <a:p>
            <a:r>
              <a:rPr lang="de-DE" dirty="0" smtClean="0"/>
              <a:t/>
            </a:r>
            <a:br>
              <a:rPr lang="de-DE" dirty="0" smtClean="0"/>
            </a:br>
            <a:r>
              <a:rPr lang="de-DE" dirty="0" smtClean="0"/>
              <a:t/>
            </a:r>
            <a:br>
              <a:rPr lang="de-DE" dirty="0" smtClean="0"/>
            </a:br>
            <a:r>
              <a:rPr lang="de-DE" dirty="0" smtClean="0"/>
              <a:t/>
            </a:r>
            <a:br>
              <a:rPr lang="de-DE" dirty="0" smtClean="0"/>
            </a:br>
            <a:r>
              <a:rPr lang="de-DE" dirty="0" smtClean="0"/>
              <a:t/>
            </a:r>
            <a:br>
              <a:rPr lang="de-DE" dirty="0" smtClean="0"/>
            </a:br>
            <a:r>
              <a:rPr lang="de-DE" dirty="0" smtClean="0"/>
              <a:t/>
            </a:r>
            <a:br>
              <a:rPr lang="de-DE" dirty="0" smtClean="0"/>
            </a:br>
            <a:r>
              <a:rPr lang="de-DE" dirty="0" smtClean="0"/>
              <a:t>Click </a:t>
            </a:r>
            <a:r>
              <a:rPr lang="de-DE" dirty="0" err="1" smtClean="0"/>
              <a:t>to</a:t>
            </a:r>
            <a:r>
              <a:rPr lang="de-DE" dirty="0" smtClean="0"/>
              <a:t> </a:t>
            </a:r>
            <a:r>
              <a:rPr lang="de-DE" dirty="0" err="1" smtClean="0"/>
              <a:t>add</a:t>
            </a:r>
            <a:r>
              <a:rPr lang="de-DE" dirty="0" smtClean="0"/>
              <a:t> </a:t>
            </a:r>
            <a:r>
              <a:rPr lang="de-DE" dirty="0" err="1" smtClean="0"/>
              <a:t>picture</a:t>
            </a:r>
            <a:endParaRPr lang="de-DE" dirty="0"/>
          </a:p>
        </p:txBody>
      </p:sp>
      <p:sp>
        <p:nvSpPr>
          <p:cNvPr id="17" name="Textplatzhalter 20"/>
          <p:cNvSpPr>
            <a:spLocks noGrp="1"/>
          </p:cNvSpPr>
          <p:nvPr>
            <p:ph type="body" sz="quarter" idx="32" hasCustomPrompt="1"/>
          </p:nvPr>
        </p:nvSpPr>
        <p:spPr>
          <a:xfrm>
            <a:off x="735999" y="560494"/>
            <a:ext cx="7671401" cy="452601"/>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200" b="1" spc="80" baseline="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noProof="0" dirty="0" smtClean="0"/>
              <a:t>Slide Heading</a:t>
            </a:r>
            <a:br>
              <a:rPr lang="en-GB" noProof="0" dirty="0" smtClean="0"/>
            </a:br>
            <a:endParaRPr lang="en-GB" noProof="0" dirty="0"/>
          </a:p>
        </p:txBody>
      </p:sp>
      <p:sp>
        <p:nvSpPr>
          <p:cNvPr id="7" name="Slide Number Placeholder 5"/>
          <p:cNvSpPr>
            <a:spLocks noGrp="1"/>
          </p:cNvSpPr>
          <p:nvPr>
            <p:ph type="sldNum" sz="quarter" idx="12"/>
          </p:nvPr>
        </p:nvSpPr>
        <p:spPr>
          <a:xfrm>
            <a:off x="735999" y="6263217"/>
            <a:ext cx="2057400" cy="365125"/>
          </a:xfrm>
          <a:prstGeom prst="rect">
            <a:avLst/>
          </a:prstGeom>
        </p:spPr>
        <p:txBody>
          <a:bodyPr anchor="ctr"/>
          <a:lstStyle>
            <a:lvl1pPr>
              <a:defRPr lang="de-DE" sz="1200" kern="1200" smtClean="0">
                <a:solidFill>
                  <a:schemeClr val="tx1">
                    <a:tint val="75000"/>
                  </a:schemeClr>
                </a:solidFill>
                <a:latin typeface="+mn-lt"/>
                <a:ea typeface="+mn-ea"/>
                <a:cs typeface="+mn-cs"/>
              </a:defRPr>
            </a:lvl1pPr>
          </a:lstStyle>
          <a:p>
            <a:r>
              <a:rPr lang="de-DE" dirty="0" smtClean="0"/>
              <a:t>Page </a:t>
            </a:r>
            <a:fld id="{190EBBCB-7115-4285-8105-BC97DB0CD32C}" type="slidenum">
              <a:rPr smtClean="0"/>
              <a:pPr/>
              <a:t>‹Nr.›</a:t>
            </a:fld>
            <a:endParaRPr dirty="0"/>
          </a:p>
        </p:txBody>
      </p:sp>
    </p:spTree>
    <p:extLst>
      <p:ext uri="{BB962C8B-B14F-4D97-AF65-F5344CB8AC3E}">
        <p14:creationId xmlns:p14="http://schemas.microsoft.com/office/powerpoint/2010/main" val="3244789943"/>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xmlns="">
        <p15:guide id="1" orient="horz" pos="2160" userDrawn="1">
          <p15:clr>
            <a:srgbClr val="FBAE40"/>
          </p15:clr>
        </p15:guide>
        <p15:guide id="2" pos="28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ntact">
    <p:spTree>
      <p:nvGrpSpPr>
        <p:cNvPr id="1" name=""/>
        <p:cNvGrpSpPr/>
        <p:nvPr/>
      </p:nvGrpSpPr>
      <p:grpSpPr>
        <a:xfrm>
          <a:off x="0" y="0"/>
          <a:ext cx="0" cy="0"/>
          <a:chOff x="0" y="0"/>
          <a:chExt cx="0" cy="0"/>
        </a:xfrm>
      </p:grpSpPr>
      <p:sp>
        <p:nvSpPr>
          <p:cNvPr id="10" name="Rechteck 9"/>
          <p:cNvSpPr/>
          <p:nvPr userDrawn="1"/>
        </p:nvSpPr>
        <p:spPr>
          <a:xfrm>
            <a:off x="0" y="4842344"/>
            <a:ext cx="9144000" cy="2015656"/>
          </a:xfrm>
          <a:prstGeom prst="rect">
            <a:avLst/>
          </a:prstGeom>
          <a:solidFill>
            <a:srgbClr val="EE2C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pic>
        <p:nvPicPr>
          <p:cNvPr id="29" name="Grafik 2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606800"/>
            <a:ext cx="9144000" cy="2260600"/>
          </a:xfrm>
          <a:prstGeom prst="rect">
            <a:avLst/>
          </a:prstGeom>
        </p:spPr>
      </p:pic>
      <p:pic>
        <p:nvPicPr>
          <p:cNvPr id="20" name="Grafik 1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91707" y="728663"/>
            <a:ext cx="1725206" cy="603627"/>
          </a:xfrm>
          <a:prstGeom prst="rect">
            <a:avLst/>
          </a:prstGeom>
        </p:spPr>
      </p:pic>
      <p:pic>
        <p:nvPicPr>
          <p:cNvPr id="22" name="Grafik 2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985000" y="1428035"/>
            <a:ext cx="1017482" cy="1385810"/>
          </a:xfrm>
          <a:prstGeom prst="rect">
            <a:avLst/>
          </a:prstGeom>
        </p:spPr>
      </p:pic>
      <p:sp>
        <p:nvSpPr>
          <p:cNvPr id="11" name="Textplatzhalter 20"/>
          <p:cNvSpPr>
            <a:spLocks noGrp="1"/>
          </p:cNvSpPr>
          <p:nvPr>
            <p:ph type="body" sz="quarter" idx="33" hasCustomPrompt="1"/>
          </p:nvPr>
        </p:nvSpPr>
        <p:spPr>
          <a:xfrm>
            <a:off x="734400" y="561600"/>
            <a:ext cx="4472999" cy="525632"/>
          </a:xfrm>
        </p:spPr>
        <p:txBody>
          <a:bodyPr>
            <a:noAutofit/>
          </a:bodyPr>
          <a:lstStyle>
            <a:lvl1pPr marL="0" indent="0">
              <a:lnSpc>
                <a:spcPct val="100000"/>
              </a:lnSpc>
              <a:buNone/>
              <a:defRPr sz="3200" b="1" spc="80" baseline="0">
                <a:solidFill>
                  <a:srgbClr val="FF0000"/>
                </a:solidFill>
              </a:defRPr>
            </a:lvl1pPr>
          </a:lstStyle>
          <a:p>
            <a:pPr lvl="0"/>
            <a:r>
              <a:rPr lang="en-GB" noProof="0" dirty="0" smtClean="0"/>
              <a:t>Contact</a:t>
            </a:r>
            <a:endParaRPr lang="en-GB" noProof="0" dirty="0"/>
          </a:p>
        </p:txBody>
      </p:sp>
      <p:sp>
        <p:nvSpPr>
          <p:cNvPr id="12" name="Textplatzhalter 16"/>
          <p:cNvSpPr>
            <a:spLocks noGrp="1"/>
          </p:cNvSpPr>
          <p:nvPr>
            <p:ph type="body" sz="quarter" idx="17"/>
          </p:nvPr>
        </p:nvSpPr>
        <p:spPr>
          <a:xfrm>
            <a:off x="734400" y="1361346"/>
            <a:ext cx="4464074" cy="2863226"/>
          </a:xfrm>
        </p:spPr>
        <p:txBody>
          <a:bodyPr>
            <a:noAutofit/>
          </a:bodyPr>
          <a:lstStyle>
            <a:lvl1pPr marL="0" indent="0">
              <a:lnSpc>
                <a:spcPct val="100000"/>
              </a:lnSpc>
              <a:spcBef>
                <a:spcPts val="0"/>
              </a:spcBef>
              <a:buNone/>
              <a:defRPr sz="2000" kern="1000" spc="0" baseline="0">
                <a:solidFill>
                  <a:srgbClr val="535353"/>
                </a:solidFill>
              </a:defRPr>
            </a:lvl1pPr>
          </a:lstStyle>
          <a:p>
            <a:pPr lvl="0">
              <a:lnSpc>
                <a:spcPct val="100000"/>
              </a:lnSpc>
            </a:pPr>
            <a:endParaRPr lang="en-GB" sz="2400" noProof="0" dirty="0"/>
          </a:p>
        </p:txBody>
      </p:sp>
      <p:sp>
        <p:nvSpPr>
          <p:cNvPr id="13" name="Slide Number Placeholder 5"/>
          <p:cNvSpPr>
            <a:spLocks noGrp="1"/>
          </p:cNvSpPr>
          <p:nvPr>
            <p:ph type="sldNum" sz="quarter" idx="12"/>
          </p:nvPr>
        </p:nvSpPr>
        <p:spPr>
          <a:xfrm>
            <a:off x="735999" y="6263217"/>
            <a:ext cx="2057400" cy="365125"/>
          </a:xfrm>
          <a:prstGeom prst="rect">
            <a:avLst/>
          </a:prstGeom>
        </p:spPr>
        <p:txBody>
          <a:bodyPr anchor="ctr"/>
          <a:lstStyle>
            <a:lvl1pPr>
              <a:defRPr lang="de-DE" sz="1200" kern="1200" smtClean="0">
                <a:solidFill>
                  <a:schemeClr val="tx1">
                    <a:tint val="75000"/>
                  </a:schemeClr>
                </a:solidFill>
                <a:latin typeface="+mn-lt"/>
                <a:ea typeface="+mn-ea"/>
                <a:cs typeface="+mn-cs"/>
              </a:defRPr>
            </a:lvl1pPr>
          </a:lstStyle>
          <a:p>
            <a:r>
              <a:rPr lang="de-DE" dirty="0" smtClean="0"/>
              <a:t>Page </a:t>
            </a:r>
            <a:fld id="{190EBBCB-7115-4285-8105-BC97DB0CD32C}" type="slidenum">
              <a:rPr smtClean="0"/>
              <a:pPr/>
              <a:t>‹Nr.›</a:t>
            </a:fld>
            <a:endParaRPr dirty="0"/>
          </a:p>
        </p:txBody>
      </p:sp>
    </p:spTree>
    <p:extLst>
      <p:ext uri="{BB962C8B-B14F-4D97-AF65-F5344CB8AC3E}">
        <p14:creationId xmlns:p14="http://schemas.microsoft.com/office/powerpoint/2010/main" val="2395107738"/>
      </p:ext>
    </p:extLst>
  </p:cSld>
  <p:clrMapOvr>
    <a:masterClrMapping/>
  </p:clrMapOvr>
  <p:extLst mod="1">
    <p:ext uri="{DCECCB84-F9BA-43D5-87BE-67443E8EF086}">
      <p15:sldGuideLst xmlns:p15="http://schemas.microsoft.com/office/powerpoint/2012/main" xmlns="">
        <p15:guide id="1" orient="horz" pos="459">
          <p15:clr>
            <a:srgbClr val="FBAE40"/>
          </p15:clr>
        </p15:guide>
        <p15:guide id="2" pos="521">
          <p15:clr>
            <a:srgbClr val="FBAE40"/>
          </p15:clr>
        </p15:guide>
        <p15:guide id="3" pos="5239">
          <p15:clr>
            <a:srgbClr val="FBAE40"/>
          </p15:clr>
        </p15:guide>
        <p15:guide id="4" pos="4400">
          <p15:clr>
            <a:srgbClr val="FBAE40"/>
          </p15:clr>
        </p15:guide>
        <p15:guide id="5" orient="horz" pos="822">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noProof="0" dirty="0" err="1" smtClean="0"/>
              <a:t>Titelmasterformat</a:t>
            </a:r>
            <a:r>
              <a:rPr lang="en-GB" noProof="0" dirty="0" smtClean="0"/>
              <a:t> </a:t>
            </a:r>
            <a:r>
              <a:rPr lang="en-GB" noProof="0" dirty="0" err="1" smtClean="0"/>
              <a:t>durch</a:t>
            </a:r>
            <a:r>
              <a:rPr lang="en-GB" noProof="0" dirty="0" smtClean="0"/>
              <a:t> </a:t>
            </a:r>
            <a:r>
              <a:rPr lang="en-GB" noProof="0" dirty="0" err="1" smtClean="0"/>
              <a:t>Klicken</a:t>
            </a:r>
            <a:r>
              <a:rPr lang="en-GB" noProof="0" dirty="0" smtClean="0"/>
              <a:t> </a:t>
            </a:r>
            <a:r>
              <a:rPr lang="en-GB" noProof="0" dirty="0" err="1" smtClean="0"/>
              <a:t>bearbeiten</a:t>
            </a:r>
            <a:endParaRPr lang="en-GB" noProof="0"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Autofit/>
          </a:bodyPr>
          <a:lstStyle/>
          <a:p>
            <a:pPr lvl="0"/>
            <a:r>
              <a:rPr lang="en-GB" noProof="0" dirty="0" err="1" smtClean="0"/>
              <a:t>Textmasterformat</a:t>
            </a:r>
            <a:r>
              <a:rPr lang="en-GB" noProof="0" dirty="0" smtClean="0"/>
              <a:t> </a:t>
            </a:r>
            <a:r>
              <a:rPr lang="en-GB" noProof="0" dirty="0" err="1" smtClean="0"/>
              <a:t>bearbeiten</a:t>
            </a:r>
            <a:endParaRPr lang="en-GB" noProof="0" dirty="0" smtClean="0"/>
          </a:p>
          <a:p>
            <a:pPr lvl="1"/>
            <a:r>
              <a:rPr lang="en-GB" noProof="0" dirty="0" err="1" smtClean="0"/>
              <a:t>Zweite</a:t>
            </a:r>
            <a:r>
              <a:rPr lang="en-GB" noProof="0" dirty="0" smtClean="0"/>
              <a:t> </a:t>
            </a:r>
            <a:r>
              <a:rPr lang="en-GB" noProof="0" dirty="0" err="1" smtClean="0"/>
              <a:t>Ebene</a:t>
            </a:r>
            <a:endParaRPr lang="en-GB" noProof="0" dirty="0" smtClean="0"/>
          </a:p>
          <a:p>
            <a:pPr lvl="2"/>
            <a:r>
              <a:rPr lang="en-GB" noProof="0" dirty="0" err="1" smtClean="0"/>
              <a:t>Dritte</a:t>
            </a:r>
            <a:r>
              <a:rPr lang="en-GB" noProof="0" dirty="0" smtClean="0"/>
              <a:t> </a:t>
            </a:r>
            <a:r>
              <a:rPr lang="en-GB" noProof="0" dirty="0" err="1" smtClean="0"/>
              <a:t>Ebene</a:t>
            </a:r>
            <a:endParaRPr lang="en-GB" noProof="0" dirty="0" smtClean="0"/>
          </a:p>
        </p:txBody>
      </p:sp>
      <p:pic>
        <p:nvPicPr>
          <p:cNvPr id="6" name="Grafik 5"/>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5175115" y="6289475"/>
            <a:ext cx="1258808" cy="440441"/>
          </a:xfrm>
          <a:prstGeom prst="rect">
            <a:avLst/>
          </a:prstGeom>
        </p:spPr>
      </p:pic>
      <p:pic>
        <p:nvPicPr>
          <p:cNvPr id="8" name="Grafik 7"/>
          <p:cNvPicPr>
            <a:picLocks noChangeAspect="1"/>
          </p:cNvPicPr>
          <p:nvPr userDrawn="1"/>
        </p:nvPicPr>
        <p:blipFill rotWithShape="1">
          <a:blip r:embed="rId9">
            <a:extLst>
              <a:ext uri="{28A0092B-C50C-407E-A947-70E740481C1C}">
                <a14:useLocalDpi xmlns:a14="http://schemas.microsoft.com/office/drawing/2010/main" val="0"/>
              </a:ext>
            </a:extLst>
          </a:blip>
          <a:srcRect b="21327"/>
          <a:stretch/>
        </p:blipFill>
        <p:spPr>
          <a:xfrm>
            <a:off x="6580473" y="6289475"/>
            <a:ext cx="660802" cy="436254"/>
          </a:xfrm>
          <a:prstGeom prst="rect">
            <a:avLst/>
          </a:prstGeom>
        </p:spPr>
      </p:pic>
      <p:pic>
        <p:nvPicPr>
          <p:cNvPr id="5" name="Grafik 4"/>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7315200" y="6289475"/>
            <a:ext cx="1067546" cy="432000"/>
          </a:xfrm>
          <a:prstGeom prst="rect">
            <a:avLst/>
          </a:prstGeom>
        </p:spPr>
      </p:pic>
      <p:sp>
        <p:nvSpPr>
          <p:cNvPr id="9" name="Slide Number Placeholder 5"/>
          <p:cNvSpPr>
            <a:spLocks noGrp="1"/>
          </p:cNvSpPr>
          <p:nvPr>
            <p:ph type="sldNum" sz="quarter" idx="4"/>
          </p:nvPr>
        </p:nvSpPr>
        <p:spPr>
          <a:xfrm>
            <a:off x="735999" y="6263217"/>
            <a:ext cx="2057400" cy="365125"/>
          </a:xfrm>
          <a:prstGeom prst="rect">
            <a:avLst/>
          </a:prstGeom>
        </p:spPr>
        <p:txBody>
          <a:bodyPr anchor="ctr"/>
          <a:lstStyle>
            <a:lvl1pPr>
              <a:defRPr lang="de-DE" sz="1200" kern="1200" smtClean="0">
                <a:solidFill>
                  <a:schemeClr val="tx1">
                    <a:tint val="75000"/>
                  </a:schemeClr>
                </a:solidFill>
                <a:latin typeface="+mn-lt"/>
                <a:ea typeface="+mn-ea"/>
                <a:cs typeface="+mn-cs"/>
              </a:defRPr>
            </a:lvl1pPr>
          </a:lstStyle>
          <a:p>
            <a:r>
              <a:rPr lang="de-DE" dirty="0" smtClean="0"/>
              <a:t>Page </a:t>
            </a:r>
            <a:fld id="{190EBBCB-7115-4285-8105-BC97DB0CD32C}" type="slidenum">
              <a:rPr smtClean="0"/>
              <a:pPr/>
              <a:t>‹Nr.›</a:t>
            </a:fld>
            <a:endParaRPr dirty="0"/>
          </a:p>
        </p:txBody>
      </p:sp>
    </p:spTree>
    <p:extLst>
      <p:ext uri="{BB962C8B-B14F-4D97-AF65-F5344CB8AC3E}">
        <p14:creationId xmlns:p14="http://schemas.microsoft.com/office/powerpoint/2010/main" val="2861651394"/>
      </p:ext>
    </p:extLst>
  </p:cSld>
  <p:clrMap bg1="lt1" tx1="dk1" bg2="lt2" tx2="dk2" accent1="accent1" accent2="accent2" accent3="accent3" accent4="accent4" accent5="accent5" accent6="accent6" hlink="hlink" folHlink="folHlink"/>
  <p:sldLayoutIdLst>
    <p:sldLayoutId id="2147483674" r:id="rId1"/>
    <p:sldLayoutId id="2147483680" r:id="rId2"/>
    <p:sldLayoutId id="2147483683" r:id="rId3"/>
    <p:sldLayoutId id="2147483686" r:id="rId4"/>
    <p:sldLayoutId id="2147483666" r:id="rId5"/>
    <p:sldLayoutId id="2147483679" r:id="rId6"/>
  </p:sldLayoutIdLst>
  <p:hf hdr="0" dt="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EE2C3C"/>
        </a:buClr>
        <a:buFont typeface="Calibri" panose="020F050202020403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EE2C3C"/>
        </a:buClr>
        <a:buFont typeface="Courier New" panose="02070309020205020404" pitchFamily="49" charset="0"/>
        <a:buChar char="o"/>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EE2C3C"/>
        </a:buClr>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7.JPG"/><Relationship Id="rId5" Type="http://schemas.openxmlformats.org/officeDocument/2006/relationships/image" Target="../media/image16.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www.statbank.dk/INDP01"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platzhalter 7"/>
          <p:cNvSpPr>
            <a:spLocks noGrp="1"/>
          </p:cNvSpPr>
          <p:nvPr>
            <p:ph type="body" sz="quarter" idx="13"/>
          </p:nvPr>
        </p:nvSpPr>
        <p:spPr>
          <a:xfrm>
            <a:off x="274045" y="2719623"/>
            <a:ext cx="8102615" cy="722313"/>
          </a:xfrm>
        </p:spPr>
        <p:txBody>
          <a:bodyPr>
            <a:noAutofit/>
          </a:bodyPr>
          <a:lstStyle/>
          <a:p>
            <a:r>
              <a:rPr lang="en-GB" sz="3200" b="0" dirty="0" smtClean="0">
                <a:latin typeface="+mj-lt"/>
              </a:rPr>
              <a:t>BFCC - </a:t>
            </a:r>
            <a:r>
              <a:rPr lang="en-GB" altLang="en-US" sz="3200" b="0" dirty="0">
                <a:latin typeface="+mj-lt"/>
                <a:cs typeface="Arial" panose="020B0604020202020204" pitchFamily="34" charset="0"/>
              </a:rPr>
              <a:t>Baltic Fracture Competence Centre</a:t>
            </a:r>
          </a:p>
          <a:p>
            <a:endParaRPr lang="en-GB" sz="3200" b="0" dirty="0" smtClean="0">
              <a:latin typeface="+mj-lt"/>
            </a:endParaRPr>
          </a:p>
          <a:p>
            <a:endParaRPr lang="en-GB" sz="3200" b="0" dirty="0">
              <a:latin typeface="+mj-lt"/>
            </a:endParaRPr>
          </a:p>
        </p:txBody>
      </p:sp>
      <p:sp>
        <p:nvSpPr>
          <p:cNvPr id="9" name="Textplatzhalter 8"/>
          <p:cNvSpPr>
            <a:spLocks noGrp="1"/>
          </p:cNvSpPr>
          <p:nvPr>
            <p:ph type="body" sz="quarter" idx="14"/>
          </p:nvPr>
        </p:nvSpPr>
        <p:spPr>
          <a:xfrm>
            <a:off x="347478" y="3441936"/>
            <a:ext cx="7667493" cy="636588"/>
          </a:xfrm>
        </p:spPr>
        <p:txBody>
          <a:bodyPr>
            <a:noAutofit/>
          </a:bodyPr>
          <a:lstStyle/>
          <a:p>
            <a:r>
              <a:rPr lang="en-GB" altLang="en-US" sz="2800" i="1" dirty="0" smtClean="0">
                <a:latin typeface="+mj-lt"/>
                <a:cs typeface="Arial" panose="020B0604020202020204" pitchFamily="34" charset="0"/>
              </a:rPr>
              <a:t>Implementation of a Transnational Fracture Registry</a:t>
            </a:r>
            <a:endParaRPr lang="en-GB" altLang="en-US" sz="2800" i="1" noProof="0" dirty="0" smtClean="0">
              <a:latin typeface="+mj-lt"/>
              <a:cs typeface="Arial" panose="020B0604020202020204" pitchFamily="34" charset="0"/>
            </a:endParaRPr>
          </a:p>
          <a:p>
            <a:endParaRPr lang="en-GB" i="1" noProof="0" dirty="0">
              <a:latin typeface="+mj-lt"/>
            </a:endParaRPr>
          </a:p>
        </p:txBody>
      </p:sp>
      <p:sp>
        <p:nvSpPr>
          <p:cNvPr id="11" name="Textplatzhalter 10"/>
          <p:cNvSpPr>
            <a:spLocks noGrp="1"/>
          </p:cNvSpPr>
          <p:nvPr>
            <p:ph type="body" sz="quarter" idx="4294967295"/>
          </p:nvPr>
        </p:nvSpPr>
        <p:spPr>
          <a:xfrm>
            <a:off x="129929" y="5544165"/>
            <a:ext cx="4244800" cy="376710"/>
          </a:xfrm>
        </p:spPr>
        <p:txBody>
          <a:bodyPr/>
          <a:lstStyle/>
          <a:p>
            <a:r>
              <a:rPr lang="en-GB" sz="1600" noProof="0" dirty="0" smtClean="0">
                <a:solidFill>
                  <a:schemeClr val="bg1"/>
                </a:solidFill>
                <a:latin typeface="+mj-lt"/>
              </a:rPr>
              <a:t>14/06/2017</a:t>
            </a:r>
            <a:endParaRPr lang="en-GB" sz="1600" noProof="0" dirty="0">
              <a:solidFill>
                <a:schemeClr val="bg1"/>
              </a:solidFill>
              <a:latin typeface="+mj-lt"/>
            </a:endParaRPr>
          </a:p>
        </p:txBody>
      </p:sp>
      <p:sp>
        <p:nvSpPr>
          <p:cNvPr id="10" name="Textplatzhalter 9"/>
          <p:cNvSpPr>
            <a:spLocks noGrp="1"/>
          </p:cNvSpPr>
          <p:nvPr>
            <p:ph type="body" sz="quarter" idx="15"/>
          </p:nvPr>
        </p:nvSpPr>
        <p:spPr>
          <a:xfrm>
            <a:off x="347477" y="4235341"/>
            <a:ext cx="7938269" cy="1517371"/>
          </a:xfrm>
        </p:spPr>
        <p:txBody>
          <a:bodyPr>
            <a:normAutofit/>
          </a:bodyPr>
          <a:lstStyle/>
          <a:p>
            <a:r>
              <a:rPr lang="en-GB" sz="2400" b="1" noProof="0" dirty="0" err="1" smtClean="0">
                <a:latin typeface="+mj-lt"/>
              </a:rPr>
              <a:t>Prof.</a:t>
            </a:r>
            <a:r>
              <a:rPr lang="en-GB" sz="2400" b="1" noProof="0" dirty="0" smtClean="0">
                <a:latin typeface="+mj-lt"/>
              </a:rPr>
              <a:t> </a:t>
            </a:r>
            <a:r>
              <a:rPr lang="en-GB" sz="2400" b="1" noProof="0" dirty="0" err="1" smtClean="0">
                <a:latin typeface="+mj-lt"/>
              </a:rPr>
              <a:t>Dr.</a:t>
            </a:r>
            <a:r>
              <a:rPr lang="en-GB" sz="2400" b="1" noProof="0" dirty="0" smtClean="0">
                <a:latin typeface="+mj-lt"/>
              </a:rPr>
              <a:t> Wolfgang </a:t>
            </a:r>
            <a:r>
              <a:rPr lang="en-GB" sz="2400" b="1" noProof="0" dirty="0" smtClean="0">
                <a:latin typeface="+mj-lt"/>
              </a:rPr>
              <a:t>Hoffmann, University Medicine </a:t>
            </a:r>
            <a:r>
              <a:rPr lang="en-GB" sz="2400" b="1" noProof="0" dirty="0" smtClean="0">
                <a:latin typeface="+mj-lt"/>
              </a:rPr>
              <a:t>Greifswald</a:t>
            </a:r>
          </a:p>
          <a:p>
            <a:endParaRPr lang="en-GB" sz="2400" b="1" noProof="0" dirty="0" smtClean="0">
              <a:latin typeface="+mj-lt"/>
            </a:endParaRPr>
          </a:p>
          <a:p>
            <a:endParaRPr lang="en-GB" sz="2400" b="1" noProof="0" dirty="0" smtClean="0">
              <a:latin typeface="+mj-lt"/>
            </a:endParaRPr>
          </a:p>
          <a:p>
            <a:r>
              <a:rPr lang="en-GB" sz="2400" b="1" noProof="0" dirty="0" smtClean="0">
                <a:latin typeface="+mj-lt"/>
              </a:rPr>
              <a:t>8</a:t>
            </a:r>
            <a:r>
              <a:rPr lang="en-GB" sz="2400" b="1" baseline="30000" noProof="0" dirty="0" smtClean="0">
                <a:latin typeface="+mj-lt"/>
              </a:rPr>
              <a:t>th</a:t>
            </a:r>
            <a:r>
              <a:rPr lang="en-GB" sz="2400" b="1" noProof="0" dirty="0" smtClean="0">
                <a:latin typeface="+mj-lt"/>
              </a:rPr>
              <a:t> </a:t>
            </a:r>
            <a:r>
              <a:rPr lang="en-GB" sz="2400" b="1" noProof="0" dirty="0" smtClean="0">
                <a:latin typeface="+mj-lt"/>
              </a:rPr>
              <a:t>EUSBSR </a:t>
            </a:r>
            <a:r>
              <a:rPr lang="en-GB" sz="2400" b="1" noProof="0" dirty="0" smtClean="0">
                <a:latin typeface="+mj-lt"/>
              </a:rPr>
              <a:t>Forum</a:t>
            </a:r>
            <a:r>
              <a:rPr lang="en-GB" sz="2400" b="1" noProof="0" dirty="0" smtClean="0">
                <a:latin typeface="+mj-lt"/>
              </a:rPr>
              <a:t>, </a:t>
            </a:r>
            <a:r>
              <a:rPr lang="en-GB" sz="2400" b="1" dirty="0" smtClean="0">
                <a:latin typeface="+mj-lt"/>
              </a:rPr>
              <a:t>Berlin</a:t>
            </a:r>
            <a:endParaRPr lang="en-GB" sz="2400" b="1" noProof="0" dirty="0">
              <a:latin typeface="+mj-lt"/>
            </a:endParaRPr>
          </a:p>
        </p:txBody>
      </p:sp>
      <p:pic>
        <p:nvPicPr>
          <p:cNvPr id="14" name="Picture 1" descr="bsrp_EU-supplement_horizontal_50x20mm_rg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4845" y="417296"/>
            <a:ext cx="2581589" cy="1033914"/>
          </a:xfrm>
          <a:prstGeom prst="rect">
            <a:avLst/>
          </a:prstGeom>
          <a:noFill/>
          <a:extLst>
            <a:ext uri="{909E8E84-426E-40DD-AFC4-6F175D3DCCD1}">
              <a14:hiddenFill xmlns:a14="http://schemas.microsoft.com/office/drawing/2010/main">
                <a:solidFill>
                  <a:srgbClr val="FFFFFF"/>
                </a:solidFill>
              </a14:hiddenFill>
            </a:ext>
          </a:extLst>
        </p:spPr>
      </p:pic>
      <p:pic>
        <p:nvPicPr>
          <p:cNvPr id="15" name="Grafik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7478" y="417296"/>
            <a:ext cx="2099556" cy="720000"/>
          </a:xfrm>
          <a:prstGeom prst="rect">
            <a:avLst/>
          </a:prstGeom>
        </p:spPr>
      </p:pic>
      <p:pic>
        <p:nvPicPr>
          <p:cNvPr id="2" name="Grafik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05627" y="285017"/>
            <a:ext cx="3140128" cy="1166193"/>
          </a:xfrm>
          <a:prstGeom prst="rect">
            <a:avLst/>
          </a:prstGeom>
        </p:spPr>
      </p:pic>
      <p:pic>
        <p:nvPicPr>
          <p:cNvPr id="5" name="Grafik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44896" y="3236313"/>
            <a:ext cx="846000" cy="846000"/>
          </a:xfrm>
          <a:prstGeom prst="rect">
            <a:avLst/>
          </a:prstGeom>
        </p:spPr>
      </p:pic>
      <p:pic>
        <p:nvPicPr>
          <p:cNvPr id="12" name="Grafik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63900" y="5282835"/>
            <a:ext cx="4023581" cy="1533311"/>
          </a:xfrm>
          <a:prstGeom prst="rect">
            <a:avLst/>
          </a:prstGeom>
        </p:spPr>
      </p:pic>
    </p:spTree>
    <p:extLst>
      <p:ext uri="{BB962C8B-B14F-4D97-AF65-F5344CB8AC3E}">
        <p14:creationId xmlns:p14="http://schemas.microsoft.com/office/powerpoint/2010/main" val="34478212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platzhalter 8"/>
          <p:cNvSpPr>
            <a:spLocks noGrp="1"/>
          </p:cNvSpPr>
          <p:nvPr>
            <p:ph type="body" sz="quarter" idx="14"/>
          </p:nvPr>
        </p:nvSpPr>
        <p:spPr/>
        <p:txBody>
          <a:bodyPr/>
          <a:lstStyle/>
          <a:p>
            <a:r>
              <a:rPr lang="en-GB" altLang="en-US" noProof="0" dirty="0" smtClean="0">
                <a:latin typeface="+mj-lt"/>
                <a:cs typeface="Arial" panose="020B0604020202020204" pitchFamily="34" charset="0"/>
              </a:rPr>
              <a:t>Target groups</a:t>
            </a:r>
            <a:endParaRPr lang="en-GB" noProof="0" dirty="0">
              <a:latin typeface="+mj-lt"/>
            </a:endParaRPr>
          </a:p>
        </p:txBody>
      </p:sp>
      <p:sp>
        <p:nvSpPr>
          <p:cNvPr id="12" name="Textplatzhalter 11"/>
          <p:cNvSpPr>
            <a:spLocks noGrp="1"/>
          </p:cNvSpPr>
          <p:nvPr>
            <p:ph type="body" sz="quarter" idx="24"/>
          </p:nvPr>
        </p:nvSpPr>
        <p:spPr>
          <a:xfrm>
            <a:off x="736600" y="1260000"/>
            <a:ext cx="7670800" cy="3658870"/>
          </a:xfrm>
        </p:spPr>
        <p:txBody>
          <a:bodyPr>
            <a:noAutofit/>
          </a:bodyPr>
          <a:lstStyle/>
          <a:p>
            <a:pPr lvl="0">
              <a:spcAft>
                <a:spcPts val="1200"/>
              </a:spcAft>
            </a:pPr>
            <a:r>
              <a:rPr lang="en-GB" dirty="0">
                <a:latin typeface="+mj-lt"/>
                <a:cs typeface="Arial" panose="020B0604020202020204" pitchFamily="34" charset="0"/>
              </a:rPr>
              <a:t>Hospitals </a:t>
            </a:r>
          </a:p>
          <a:p>
            <a:pPr lvl="0">
              <a:spcAft>
                <a:spcPts val="1200"/>
              </a:spcAft>
            </a:pPr>
            <a:r>
              <a:rPr lang="en-GB" dirty="0">
                <a:latin typeface="+mj-lt"/>
                <a:cs typeface="Arial" panose="020B0604020202020204" pitchFamily="34" charset="0"/>
              </a:rPr>
              <a:t>Medical professionals </a:t>
            </a:r>
          </a:p>
          <a:p>
            <a:pPr>
              <a:spcAft>
                <a:spcPts val="1200"/>
              </a:spcAft>
            </a:pPr>
            <a:r>
              <a:rPr lang="en-GB" dirty="0" smtClean="0">
                <a:latin typeface="+mj-lt"/>
                <a:cs typeface="Arial" panose="020B0604020202020204" pitchFamily="34" charset="0"/>
              </a:rPr>
              <a:t>Companies</a:t>
            </a:r>
          </a:p>
          <a:p>
            <a:pPr>
              <a:spcAft>
                <a:spcPts val="1200"/>
              </a:spcAft>
            </a:pPr>
            <a:r>
              <a:rPr lang="en-GB" noProof="0" dirty="0" smtClean="0">
                <a:latin typeface="+mj-lt"/>
                <a:cs typeface="Arial" panose="020B0604020202020204" pitchFamily="34" charset="0"/>
              </a:rPr>
              <a:t>Clinical research</a:t>
            </a:r>
          </a:p>
          <a:p>
            <a:pPr>
              <a:spcAft>
                <a:spcPts val="1200"/>
              </a:spcAft>
            </a:pPr>
            <a:r>
              <a:rPr lang="en-GB" noProof="0" dirty="0" smtClean="0">
                <a:latin typeface="+mj-lt"/>
                <a:cs typeface="Arial" panose="020B0604020202020204" pitchFamily="34" charset="0"/>
              </a:rPr>
              <a:t>Health </a:t>
            </a:r>
            <a:r>
              <a:rPr lang="en-GB" noProof="0" dirty="0">
                <a:latin typeface="+mj-lt"/>
                <a:cs typeface="Arial" panose="020B0604020202020204" pitchFamily="34" charset="0"/>
              </a:rPr>
              <a:t>authorities and health </a:t>
            </a:r>
            <a:r>
              <a:rPr lang="en-GB" noProof="0" dirty="0" smtClean="0">
                <a:latin typeface="+mj-lt"/>
                <a:cs typeface="Arial" panose="020B0604020202020204" pitchFamily="34" charset="0"/>
              </a:rPr>
              <a:t>insurances</a:t>
            </a:r>
          </a:p>
          <a:p>
            <a:pPr>
              <a:spcAft>
                <a:spcPts val="1200"/>
              </a:spcAft>
            </a:pPr>
            <a:r>
              <a:rPr lang="en-GB" noProof="0" dirty="0" smtClean="0">
                <a:latin typeface="+mj-lt"/>
                <a:cs typeface="Arial" panose="020B0604020202020204" pitchFamily="34" charset="0"/>
              </a:rPr>
              <a:t>Medical </a:t>
            </a:r>
            <a:r>
              <a:rPr lang="en-GB" noProof="0" dirty="0">
                <a:latin typeface="+mj-lt"/>
                <a:cs typeface="Arial" panose="020B0604020202020204" pitchFamily="34" charset="0"/>
              </a:rPr>
              <a:t>societies </a:t>
            </a:r>
            <a:endParaRPr lang="en-GB" noProof="0" dirty="0" smtClean="0">
              <a:latin typeface="+mj-lt"/>
              <a:cs typeface="Arial" panose="020B0604020202020204" pitchFamily="34" charset="0"/>
            </a:endParaRPr>
          </a:p>
          <a:p>
            <a:pPr>
              <a:spcAft>
                <a:spcPts val="1200"/>
              </a:spcAft>
            </a:pPr>
            <a:endParaRPr lang="en-GB" dirty="0">
              <a:latin typeface="+mj-lt"/>
              <a:cs typeface="Arial" panose="020B0604020202020204" pitchFamily="34" charset="0"/>
            </a:endParaRPr>
          </a:p>
          <a:p>
            <a:pPr>
              <a:spcAft>
                <a:spcPts val="1200"/>
              </a:spcAft>
            </a:pPr>
            <a:r>
              <a:rPr lang="en-GB" noProof="0" dirty="0" smtClean="0">
                <a:latin typeface="+mj-lt"/>
                <a:cs typeface="Arial" panose="020B0604020202020204" pitchFamily="34" charset="0"/>
              </a:rPr>
              <a:t>Beneficial group: Patients</a:t>
            </a:r>
            <a:br>
              <a:rPr lang="en-GB" noProof="0" dirty="0" smtClean="0">
                <a:latin typeface="+mj-lt"/>
                <a:cs typeface="Arial" panose="020B0604020202020204" pitchFamily="34" charset="0"/>
              </a:rPr>
            </a:br>
            <a:endParaRPr lang="en-GB" noProof="0" dirty="0">
              <a:latin typeface="+mj-lt"/>
              <a:cs typeface="Arial" panose="020B0604020202020204" pitchFamily="34" charset="0"/>
            </a:endParaRPr>
          </a:p>
        </p:txBody>
      </p:sp>
      <p:sp>
        <p:nvSpPr>
          <p:cNvPr id="11" name="Textplatzhalter 10"/>
          <p:cNvSpPr>
            <a:spLocks noGrp="1"/>
          </p:cNvSpPr>
          <p:nvPr>
            <p:ph type="body" sz="quarter" idx="4294967295"/>
          </p:nvPr>
        </p:nvSpPr>
        <p:spPr>
          <a:xfrm>
            <a:off x="735999" y="240917"/>
            <a:ext cx="7671400" cy="275127"/>
          </a:xfrm>
        </p:spPr>
        <p:txBody>
          <a:bodyPr>
            <a:normAutofit fontScale="85000" lnSpcReduction="20000"/>
          </a:bodyPr>
          <a:lstStyle/>
          <a:p>
            <a:endParaRPr lang="en-GB" noProof="0" dirty="0" smtClean="0">
              <a:latin typeface="+mj-lt"/>
            </a:endParaRPr>
          </a:p>
          <a:p>
            <a:endParaRPr lang="en-GB" noProof="0" dirty="0">
              <a:latin typeface="+mj-lt"/>
            </a:endParaRPr>
          </a:p>
        </p:txBody>
      </p:sp>
      <p:pic>
        <p:nvPicPr>
          <p:cNvPr id="3" name="Grafi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825" y="560494"/>
            <a:ext cx="612174" cy="612174"/>
          </a:xfrm>
          <a:prstGeom prst="rect">
            <a:avLst/>
          </a:prstGeom>
        </p:spPr>
      </p:pic>
      <p:sp>
        <p:nvSpPr>
          <p:cNvPr id="5" name="Foliennummernplatzhalter 4"/>
          <p:cNvSpPr>
            <a:spLocks noGrp="1"/>
          </p:cNvSpPr>
          <p:nvPr>
            <p:ph type="sldNum" sz="quarter" idx="12"/>
          </p:nvPr>
        </p:nvSpPr>
        <p:spPr/>
        <p:txBody>
          <a:bodyPr/>
          <a:lstStyle/>
          <a:p>
            <a:r>
              <a:rPr lang="de-DE" smtClean="0"/>
              <a:t>Page </a:t>
            </a:r>
            <a:fld id="{190EBBCB-7115-4285-8105-BC97DB0CD32C}" type="slidenum">
              <a:rPr smtClean="0"/>
              <a:pPr/>
              <a:t>10</a:t>
            </a:fld>
            <a:endParaRPr dirty="0"/>
          </a:p>
        </p:txBody>
      </p:sp>
    </p:spTree>
    <p:extLst>
      <p:ext uri="{BB962C8B-B14F-4D97-AF65-F5344CB8AC3E}">
        <p14:creationId xmlns:p14="http://schemas.microsoft.com/office/powerpoint/2010/main" val="34939613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p:cNvSpPr>
            <a:spLocks noGrp="1"/>
          </p:cNvSpPr>
          <p:nvPr>
            <p:ph type="body" sz="quarter" idx="33"/>
          </p:nvPr>
        </p:nvSpPr>
        <p:spPr>
          <a:xfrm>
            <a:off x="734400" y="561600"/>
            <a:ext cx="4472999" cy="525632"/>
          </a:xfrm>
        </p:spPr>
        <p:txBody>
          <a:bodyPr/>
          <a:lstStyle/>
          <a:p>
            <a:r>
              <a:rPr lang="en-GB" noProof="0" dirty="0" smtClean="0">
                <a:latin typeface="+mj-lt"/>
              </a:rPr>
              <a:t>Project Contact</a:t>
            </a:r>
            <a:endParaRPr lang="en-GB" noProof="0" dirty="0">
              <a:latin typeface="+mj-lt"/>
            </a:endParaRPr>
          </a:p>
        </p:txBody>
      </p:sp>
      <p:sp>
        <p:nvSpPr>
          <p:cNvPr id="5" name="Textplatzhalter 4"/>
          <p:cNvSpPr>
            <a:spLocks noGrp="1"/>
          </p:cNvSpPr>
          <p:nvPr>
            <p:ph type="body" sz="quarter" idx="17"/>
          </p:nvPr>
        </p:nvSpPr>
        <p:spPr>
          <a:xfrm>
            <a:off x="760301" y="1155901"/>
            <a:ext cx="5888432" cy="2863226"/>
          </a:xfrm>
        </p:spPr>
        <p:txBody>
          <a:bodyPr/>
          <a:lstStyle/>
          <a:p>
            <a:pPr lvl="0"/>
            <a:r>
              <a:rPr lang="en-GB" sz="1600" noProof="0" dirty="0" smtClean="0">
                <a:latin typeface="+mj-lt"/>
              </a:rPr>
              <a:t>Dr Anna-Winona Struck</a:t>
            </a:r>
          </a:p>
          <a:p>
            <a:pPr lvl="0"/>
            <a:r>
              <a:rPr lang="en-GB" sz="1600" noProof="0" dirty="0" smtClean="0">
                <a:latin typeface="+mj-lt"/>
              </a:rPr>
              <a:t>Life Science Nord Management GmbH (Lead Partner)</a:t>
            </a:r>
          </a:p>
          <a:p>
            <a:pPr lvl="0"/>
            <a:r>
              <a:rPr lang="en-GB" sz="1600" noProof="0" dirty="0" err="1" smtClean="0">
                <a:latin typeface="+mj-lt"/>
              </a:rPr>
              <a:t>Legienstraße</a:t>
            </a:r>
            <a:r>
              <a:rPr lang="en-GB" sz="1600" noProof="0" dirty="0" smtClean="0">
                <a:latin typeface="+mj-lt"/>
              </a:rPr>
              <a:t> 40</a:t>
            </a:r>
          </a:p>
          <a:p>
            <a:pPr lvl="0"/>
            <a:r>
              <a:rPr lang="en-GB" sz="1600" noProof="0" dirty="0" smtClean="0">
                <a:latin typeface="+mj-lt"/>
              </a:rPr>
              <a:t>24103 Kiel, Germany</a:t>
            </a:r>
          </a:p>
          <a:p>
            <a:pPr lvl="0"/>
            <a:r>
              <a:rPr lang="en-GB" sz="1600" noProof="0" dirty="0" smtClean="0">
                <a:latin typeface="+mj-lt"/>
              </a:rPr>
              <a:t>+49 (431) 90 88 58 28</a:t>
            </a:r>
          </a:p>
          <a:p>
            <a:pPr lvl="0"/>
            <a:r>
              <a:rPr lang="en-GB" sz="1600" noProof="0" dirty="0" smtClean="0">
                <a:latin typeface="+mj-lt"/>
              </a:rPr>
              <a:t>struck@lifesciencenord.de</a:t>
            </a:r>
          </a:p>
          <a:p>
            <a:pPr lvl="0"/>
            <a:r>
              <a:rPr lang="en-GB" sz="1600" noProof="0" dirty="0" smtClean="0">
                <a:latin typeface="+mj-lt"/>
              </a:rPr>
              <a:t>www.lifesciencenord.de</a:t>
            </a:r>
            <a:endParaRPr lang="en-GB" sz="1600" noProof="0" dirty="0">
              <a:latin typeface="+mj-lt"/>
            </a:endParaRPr>
          </a:p>
        </p:txBody>
      </p:sp>
      <p:sp>
        <p:nvSpPr>
          <p:cNvPr id="16" name="Textplatzhalter 4"/>
          <p:cNvSpPr txBox="1">
            <a:spLocks/>
          </p:cNvSpPr>
          <p:nvPr/>
        </p:nvSpPr>
        <p:spPr>
          <a:xfrm>
            <a:off x="4388169" y="4453195"/>
            <a:ext cx="3955975" cy="1145212"/>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0"/>
              </a:spcBef>
              <a:buFont typeface="Arial" panose="020B0604020202020204" pitchFamily="34" charset="0"/>
              <a:buNone/>
              <a:defRPr sz="2400" kern="1000" spc="0" baseline="0">
                <a:solidFill>
                  <a:srgbClr val="53535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GB" sz="1600" dirty="0"/>
              <a:t>Project Management</a:t>
            </a:r>
          </a:p>
          <a:p>
            <a:pPr algn="r"/>
            <a:r>
              <a:rPr lang="en-GB" sz="1600" dirty="0" smtClean="0"/>
              <a:t>Ralf Duckert,</a:t>
            </a:r>
            <a:endParaRPr lang="en-GB" sz="1600" dirty="0"/>
          </a:p>
          <a:p>
            <a:pPr algn="r"/>
            <a:r>
              <a:rPr lang="en-GB" sz="1600" dirty="0" smtClean="0"/>
              <a:t>DSN - Connecting Knowledge</a:t>
            </a:r>
            <a:endParaRPr lang="en-GB" sz="1600" dirty="0"/>
          </a:p>
        </p:txBody>
      </p:sp>
      <p:pic>
        <p:nvPicPr>
          <p:cNvPr id="2" name="Grafi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6859" y="3187358"/>
            <a:ext cx="1813398" cy="673467"/>
          </a:xfrm>
          <a:prstGeom prst="rect">
            <a:avLst/>
          </a:prstGeom>
        </p:spPr>
      </p:pic>
      <p:sp>
        <p:nvSpPr>
          <p:cNvPr id="7" name="Textfeld 6"/>
          <p:cNvSpPr txBox="1"/>
          <p:nvPr/>
        </p:nvSpPr>
        <p:spPr>
          <a:xfrm>
            <a:off x="3051496" y="5963140"/>
            <a:ext cx="3571336" cy="523220"/>
          </a:xfrm>
          <a:prstGeom prst="rect">
            <a:avLst/>
          </a:prstGeom>
          <a:noFill/>
        </p:spPr>
        <p:txBody>
          <a:bodyPr wrap="square" rtlCol="0">
            <a:spAutoFit/>
          </a:bodyPr>
          <a:lstStyle/>
          <a:p>
            <a:pPr lvl="0"/>
            <a:r>
              <a:rPr lang="en-US" sz="2800" b="1" dirty="0">
                <a:solidFill>
                  <a:schemeClr val="bg1"/>
                </a:solidFill>
              </a:rPr>
              <a:t>www.bfcc-project.eu</a:t>
            </a:r>
          </a:p>
        </p:txBody>
      </p:sp>
      <p:pic>
        <p:nvPicPr>
          <p:cNvPr id="6" name="Grafik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825" y="561599"/>
            <a:ext cx="610575" cy="610575"/>
          </a:xfrm>
          <a:prstGeom prst="rect">
            <a:avLst/>
          </a:prstGeom>
        </p:spPr>
      </p:pic>
      <p:sp>
        <p:nvSpPr>
          <p:cNvPr id="3" name="Foliennummernplatzhalter 2"/>
          <p:cNvSpPr>
            <a:spLocks noGrp="1"/>
          </p:cNvSpPr>
          <p:nvPr>
            <p:ph type="sldNum" sz="quarter" idx="12"/>
          </p:nvPr>
        </p:nvSpPr>
        <p:spPr/>
        <p:txBody>
          <a:bodyPr/>
          <a:lstStyle/>
          <a:p>
            <a:r>
              <a:rPr lang="de-DE" smtClean="0"/>
              <a:t>Page </a:t>
            </a:r>
            <a:fld id="{190EBBCB-7115-4285-8105-BC97DB0CD32C}" type="slidenum">
              <a:rPr smtClean="0"/>
              <a:pPr/>
              <a:t>11</a:t>
            </a:fld>
            <a:endParaRPr dirty="0"/>
          </a:p>
        </p:txBody>
      </p:sp>
      <p:sp>
        <p:nvSpPr>
          <p:cNvPr id="9" name="Textplatzhalter 3"/>
          <p:cNvSpPr txBox="1">
            <a:spLocks/>
          </p:cNvSpPr>
          <p:nvPr/>
        </p:nvSpPr>
        <p:spPr>
          <a:xfrm>
            <a:off x="734400" y="3064118"/>
            <a:ext cx="4472999" cy="525632"/>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Clr>
                <a:srgbClr val="EE2C3C"/>
              </a:buClr>
              <a:buFont typeface="Calibri" panose="020F0502020204030204" pitchFamily="34" charset="0"/>
              <a:buNone/>
              <a:defRPr sz="3200" b="1" kern="1200" spc="80" baseline="0">
                <a:solidFill>
                  <a:srgbClr val="FF0000"/>
                </a:solidFill>
                <a:latin typeface="+mn-lt"/>
                <a:ea typeface="+mn-ea"/>
                <a:cs typeface="+mn-cs"/>
              </a:defRPr>
            </a:lvl1pPr>
            <a:lvl2pPr marL="685800" indent="-228600" algn="l" defTabSz="914400" rtl="0" eaLnBrk="1" latinLnBrk="0" hangingPunct="1">
              <a:lnSpc>
                <a:spcPct val="90000"/>
              </a:lnSpc>
              <a:spcBef>
                <a:spcPts val="500"/>
              </a:spcBef>
              <a:buClr>
                <a:srgbClr val="EE2C3C"/>
              </a:buClr>
              <a:buFont typeface="Courier New" panose="02070309020205020404" pitchFamily="49" charset="0"/>
              <a:buChar char="o"/>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EE2C3C"/>
              </a:buClr>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smtClean="0">
                <a:latin typeface="+mj-lt"/>
              </a:rPr>
              <a:t>Data Management</a:t>
            </a:r>
            <a:endParaRPr lang="en-GB" dirty="0">
              <a:latin typeface="+mj-lt"/>
            </a:endParaRPr>
          </a:p>
        </p:txBody>
      </p:sp>
      <p:sp>
        <p:nvSpPr>
          <p:cNvPr id="10" name="Textplatzhalter 4"/>
          <p:cNvSpPr txBox="1">
            <a:spLocks/>
          </p:cNvSpPr>
          <p:nvPr/>
        </p:nvSpPr>
        <p:spPr>
          <a:xfrm>
            <a:off x="734400" y="3786518"/>
            <a:ext cx="5888432" cy="2863226"/>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0"/>
              </a:spcBef>
              <a:buClr>
                <a:srgbClr val="EE2C3C"/>
              </a:buClr>
              <a:buFont typeface="Calibri" panose="020F0502020204030204" pitchFamily="34" charset="0"/>
              <a:buNone/>
              <a:defRPr sz="2000" kern="1000" spc="0" baseline="0">
                <a:solidFill>
                  <a:srgbClr val="535353"/>
                </a:solidFill>
                <a:latin typeface="+mn-lt"/>
                <a:ea typeface="+mn-ea"/>
                <a:cs typeface="+mn-cs"/>
              </a:defRPr>
            </a:lvl1pPr>
            <a:lvl2pPr marL="685800" indent="-228600" algn="l" defTabSz="914400" rtl="0" eaLnBrk="1" latinLnBrk="0" hangingPunct="1">
              <a:lnSpc>
                <a:spcPct val="90000"/>
              </a:lnSpc>
              <a:spcBef>
                <a:spcPts val="500"/>
              </a:spcBef>
              <a:buClr>
                <a:srgbClr val="EE2C3C"/>
              </a:buClr>
              <a:buFont typeface="Courier New" panose="02070309020205020404" pitchFamily="49" charset="0"/>
              <a:buChar char="o"/>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EE2C3C"/>
              </a:buClr>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dirty="0" err="1" smtClean="0">
                <a:latin typeface="+mj-lt"/>
              </a:rPr>
              <a:t>Prof.</a:t>
            </a:r>
            <a:r>
              <a:rPr lang="en-GB" sz="1600" dirty="0" smtClean="0">
                <a:latin typeface="+mj-lt"/>
              </a:rPr>
              <a:t> </a:t>
            </a:r>
            <a:r>
              <a:rPr lang="en-GB" sz="1600" dirty="0" err="1" smtClean="0">
                <a:latin typeface="+mj-lt"/>
              </a:rPr>
              <a:t>Dr.</a:t>
            </a:r>
            <a:r>
              <a:rPr lang="en-GB" sz="1600" dirty="0" smtClean="0">
                <a:latin typeface="+mj-lt"/>
              </a:rPr>
              <a:t> med. Wolfgang Hoffmann, MPH</a:t>
            </a:r>
          </a:p>
          <a:p>
            <a:r>
              <a:rPr lang="en-GB" sz="1600" dirty="0" smtClean="0">
                <a:latin typeface="+mj-lt"/>
              </a:rPr>
              <a:t>University Medicine Greifswald</a:t>
            </a:r>
          </a:p>
          <a:p>
            <a:r>
              <a:rPr lang="en-GB" sz="1600" dirty="0" smtClean="0">
                <a:latin typeface="+mj-lt"/>
              </a:rPr>
              <a:t>Institute for Community Medicine</a:t>
            </a:r>
          </a:p>
          <a:p>
            <a:r>
              <a:rPr lang="en-GB" sz="1600" dirty="0" err="1" smtClean="0">
                <a:latin typeface="+mj-lt"/>
              </a:rPr>
              <a:t>Ellernholzstr</a:t>
            </a:r>
            <a:r>
              <a:rPr lang="en-GB" sz="1600" dirty="0" smtClean="0">
                <a:latin typeface="+mj-lt"/>
              </a:rPr>
              <a:t>. 1-2</a:t>
            </a:r>
          </a:p>
          <a:p>
            <a:r>
              <a:rPr lang="en-GB" sz="1600" dirty="0" smtClean="0">
                <a:latin typeface="+mj-lt"/>
              </a:rPr>
              <a:t>17489 Greifswald, Germany</a:t>
            </a:r>
          </a:p>
          <a:p>
            <a:r>
              <a:rPr lang="en-GB" sz="1600" dirty="0" smtClean="0">
                <a:latin typeface="+mj-lt"/>
              </a:rPr>
              <a:t>+49 (3834) 86 7750</a:t>
            </a:r>
          </a:p>
          <a:p>
            <a:r>
              <a:rPr lang="en-GB" sz="1600" dirty="0" smtClean="0">
                <a:latin typeface="+mj-lt"/>
              </a:rPr>
              <a:t>wolfgang.hoffmann@uni-greifswald.de</a:t>
            </a:r>
          </a:p>
        </p:txBody>
      </p:sp>
      <p:pic>
        <p:nvPicPr>
          <p:cNvPr id="11" name="Grafik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825" y="3064117"/>
            <a:ext cx="610575" cy="610575"/>
          </a:xfrm>
          <a:prstGeom prst="rect">
            <a:avLst/>
          </a:prstGeom>
        </p:spPr>
      </p:pic>
    </p:spTree>
    <p:extLst>
      <p:ext uri="{BB962C8B-B14F-4D97-AF65-F5344CB8AC3E}">
        <p14:creationId xmlns:p14="http://schemas.microsoft.com/office/powerpoint/2010/main" val="16484905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p:cNvSpPr/>
          <p:nvPr/>
        </p:nvSpPr>
        <p:spPr>
          <a:xfrm>
            <a:off x="1382645" y="4709278"/>
            <a:ext cx="6378710" cy="400110"/>
          </a:xfrm>
          <a:prstGeom prst="rect">
            <a:avLst/>
          </a:prstGeom>
        </p:spPr>
        <p:txBody>
          <a:bodyPr wrap="square">
            <a:spAutoFit/>
          </a:bodyPr>
          <a:lstStyle/>
          <a:p>
            <a:r>
              <a:rPr lang="en-US" sz="2000" spc="80" dirty="0">
                <a:solidFill>
                  <a:srgbClr val="FF0000"/>
                </a:solidFill>
              </a:rPr>
              <a:t>Fostering innovation for better </a:t>
            </a:r>
            <a:r>
              <a:rPr lang="en-US" sz="2000" spc="80" dirty="0" smtClean="0">
                <a:solidFill>
                  <a:srgbClr val="FF0000"/>
                </a:solidFill>
              </a:rPr>
              <a:t>fracture management</a:t>
            </a:r>
            <a:endParaRPr lang="en-US" sz="2000" spc="80" dirty="0">
              <a:solidFill>
                <a:srgbClr val="FF0000"/>
              </a:solidFill>
            </a:endParaRPr>
          </a:p>
        </p:txBody>
      </p:sp>
      <p:pic>
        <p:nvPicPr>
          <p:cNvPr id="6" name="Grafik 5"/>
          <p:cNvPicPr>
            <a:picLocks noChangeAspect="1"/>
          </p:cNvPicPr>
          <p:nvPr/>
        </p:nvPicPr>
        <p:blipFill rotWithShape="1">
          <a:blip r:embed="rId2"/>
          <a:srcRect t="3922" r="3395" b="1631"/>
          <a:stretch/>
        </p:blipFill>
        <p:spPr>
          <a:xfrm rot="16200000">
            <a:off x="2573497" y="-2573497"/>
            <a:ext cx="3997007" cy="9144001"/>
          </a:xfrm>
          <a:prstGeom prst="rect">
            <a:avLst/>
          </a:prstGeom>
        </p:spPr>
      </p:pic>
      <p:sp>
        <p:nvSpPr>
          <p:cNvPr id="5" name="Textfeld 4"/>
          <p:cNvSpPr txBox="1"/>
          <p:nvPr/>
        </p:nvSpPr>
        <p:spPr>
          <a:xfrm>
            <a:off x="8308577" y="3997008"/>
            <a:ext cx="835423" cy="215444"/>
          </a:xfrm>
          <a:prstGeom prst="rect">
            <a:avLst/>
          </a:prstGeom>
          <a:noFill/>
        </p:spPr>
        <p:txBody>
          <a:bodyPr wrap="square" rtlCol="0">
            <a:spAutoFit/>
          </a:bodyPr>
          <a:lstStyle/>
          <a:p>
            <a:r>
              <a:rPr lang="en-GB" sz="800" dirty="0" smtClean="0">
                <a:solidFill>
                  <a:srgbClr val="595959"/>
                </a:solidFill>
              </a:rPr>
              <a:t>Source: private </a:t>
            </a:r>
            <a:endParaRPr lang="en-GB" sz="800" dirty="0">
              <a:solidFill>
                <a:srgbClr val="595959"/>
              </a:solidFill>
            </a:endParaRPr>
          </a:p>
        </p:txBody>
      </p:sp>
      <p:sp>
        <p:nvSpPr>
          <p:cNvPr id="4" name="Foliennummernplatzhalter 3"/>
          <p:cNvSpPr>
            <a:spLocks noGrp="1"/>
          </p:cNvSpPr>
          <p:nvPr>
            <p:ph type="sldNum" sz="quarter" idx="12"/>
          </p:nvPr>
        </p:nvSpPr>
        <p:spPr/>
        <p:txBody>
          <a:bodyPr/>
          <a:lstStyle/>
          <a:p>
            <a:r>
              <a:rPr lang="de-DE" smtClean="0"/>
              <a:t>Page </a:t>
            </a:r>
            <a:fld id="{190EBBCB-7115-4285-8105-BC97DB0CD32C}" type="slidenum">
              <a:rPr smtClean="0"/>
              <a:pPr/>
              <a:t>2</a:t>
            </a:fld>
            <a:endParaRPr dirty="0"/>
          </a:p>
        </p:txBody>
      </p:sp>
    </p:spTree>
    <p:extLst>
      <p:ext uri="{BB962C8B-B14F-4D97-AF65-F5344CB8AC3E}">
        <p14:creationId xmlns:p14="http://schemas.microsoft.com/office/powerpoint/2010/main" val="1830822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platzhalter 8"/>
          <p:cNvSpPr>
            <a:spLocks noGrp="1"/>
          </p:cNvSpPr>
          <p:nvPr>
            <p:ph type="body" sz="quarter" idx="31"/>
          </p:nvPr>
        </p:nvSpPr>
        <p:spPr>
          <a:prstGeom prst="rect">
            <a:avLst/>
          </a:prstGeom>
        </p:spPr>
        <p:txBody>
          <a:bodyPr/>
          <a:lstStyle/>
          <a:p>
            <a:r>
              <a:rPr lang="en-GB" altLang="en-US" noProof="0" dirty="0" smtClean="0">
                <a:latin typeface="+mj-lt"/>
                <a:cs typeface="Arial" panose="020B0604020202020204" pitchFamily="34" charset="0"/>
              </a:rPr>
              <a:t>Project in a nutshell</a:t>
            </a:r>
            <a:endParaRPr lang="en-GB" noProof="0" dirty="0">
              <a:latin typeface="+mj-lt"/>
            </a:endParaRPr>
          </a:p>
        </p:txBody>
      </p:sp>
      <p:sp>
        <p:nvSpPr>
          <p:cNvPr id="4" name="Textplatzhalter 3"/>
          <p:cNvSpPr>
            <a:spLocks noGrp="1"/>
          </p:cNvSpPr>
          <p:nvPr>
            <p:ph type="body" sz="quarter" idx="17"/>
          </p:nvPr>
        </p:nvSpPr>
        <p:spPr>
          <a:xfrm>
            <a:off x="572400" y="1260000"/>
            <a:ext cx="8247600" cy="3088800"/>
          </a:xfrm>
        </p:spPr>
        <p:txBody>
          <a:bodyPr/>
          <a:lstStyle/>
          <a:p>
            <a:pPr marL="180975" indent="-180975" algn="l" defTabSz="628650">
              <a:spcAft>
                <a:spcPts val="1200"/>
              </a:spcAft>
            </a:pPr>
            <a:r>
              <a:rPr lang="en-GB" noProof="0" dirty="0" smtClean="0">
                <a:latin typeface="+mj-lt"/>
                <a:cs typeface="Arial" panose="020B0604020202020204" pitchFamily="34" charset="0"/>
              </a:rPr>
              <a:t>13 organisations from seven countries</a:t>
            </a:r>
            <a:br>
              <a:rPr lang="en-GB" noProof="0" dirty="0" smtClean="0">
                <a:latin typeface="+mj-lt"/>
                <a:cs typeface="Arial" panose="020B0604020202020204" pitchFamily="34" charset="0"/>
              </a:rPr>
            </a:br>
            <a:r>
              <a:rPr lang="en-GB" noProof="0" dirty="0" smtClean="0">
                <a:latin typeface="+mj-lt"/>
                <a:cs typeface="Arial" panose="020B0604020202020204" pitchFamily="34" charset="0"/>
              </a:rPr>
              <a:t>round </a:t>
            </a:r>
            <a:r>
              <a:rPr lang="en-GB" noProof="0" dirty="0">
                <a:latin typeface="+mj-lt"/>
                <a:cs typeface="Arial" panose="020B0604020202020204" pitchFamily="34" charset="0"/>
              </a:rPr>
              <a:t>the Baltic Sea</a:t>
            </a:r>
          </a:p>
          <a:p>
            <a:pPr marL="180975" indent="-180975" algn="l" defTabSz="628650">
              <a:spcAft>
                <a:spcPts val="1200"/>
              </a:spcAft>
            </a:pPr>
            <a:r>
              <a:rPr lang="en-GB" noProof="0" dirty="0" smtClean="0">
                <a:latin typeface="+mj-lt"/>
                <a:cs typeface="Arial" panose="020B0604020202020204" pitchFamily="34" charset="0"/>
              </a:rPr>
              <a:t>Duration: 36 months (2016 </a:t>
            </a:r>
            <a:r>
              <a:rPr lang="en-GB" noProof="0" dirty="0">
                <a:latin typeface="+mj-lt"/>
                <a:cs typeface="Arial" panose="020B0604020202020204" pitchFamily="34" charset="0"/>
              </a:rPr>
              <a:t>– 2019)</a:t>
            </a:r>
          </a:p>
          <a:p>
            <a:pPr marL="180975" indent="-180975" algn="l" defTabSz="628650">
              <a:spcAft>
                <a:spcPts val="1200"/>
              </a:spcAft>
            </a:pPr>
            <a:r>
              <a:rPr lang="en-GB" noProof="0" dirty="0">
                <a:latin typeface="+mj-lt"/>
                <a:cs typeface="Arial" panose="020B0604020202020204" pitchFamily="34" charset="0"/>
              </a:rPr>
              <a:t>Total budget: </a:t>
            </a:r>
            <a:r>
              <a:rPr lang="en-GB" noProof="0" dirty="0" smtClean="0">
                <a:latin typeface="+mj-lt"/>
                <a:cs typeface="Arial" panose="020B0604020202020204" pitchFamily="34" charset="0"/>
              </a:rPr>
              <a:t>EUR 3.6 million</a:t>
            </a:r>
          </a:p>
          <a:p>
            <a:pPr marL="180975" indent="-180975" algn="l" defTabSz="628650">
              <a:spcAft>
                <a:spcPts val="1200"/>
              </a:spcAft>
            </a:pPr>
            <a:r>
              <a:rPr lang="en-GB" noProof="0" dirty="0">
                <a:latin typeface="+mj-lt"/>
                <a:cs typeface="Arial" panose="020B0604020202020204" pitchFamily="34" charset="0"/>
              </a:rPr>
              <a:t>Baltic Sea Region </a:t>
            </a:r>
            <a:r>
              <a:rPr lang="en-GB" noProof="0" dirty="0" smtClean="0">
                <a:latin typeface="+mj-lt"/>
                <a:cs typeface="Arial" panose="020B0604020202020204" pitchFamily="34" charset="0"/>
              </a:rPr>
              <a:t>Programme 2014-2020 </a:t>
            </a:r>
          </a:p>
          <a:p>
            <a:pPr marL="180975" indent="-180975" algn="l" defTabSz="628650">
              <a:spcAft>
                <a:spcPts val="1200"/>
              </a:spcAft>
            </a:pPr>
            <a:r>
              <a:rPr lang="en-GB" noProof="0" dirty="0" smtClean="0">
                <a:latin typeface="+mj-lt"/>
                <a:cs typeface="Arial" panose="020B0604020202020204" pitchFamily="34" charset="0"/>
              </a:rPr>
              <a:t>Flagship project of the EU strategy</a:t>
            </a:r>
            <a:endParaRPr lang="en-GB" noProof="0" dirty="0">
              <a:latin typeface="+mj-lt"/>
              <a:cs typeface="Arial" panose="020B0604020202020204" pitchFamily="34" charset="0"/>
            </a:endParaRPr>
          </a:p>
          <a:p>
            <a:pPr marL="0" indent="0" algn="l" defTabSz="628650">
              <a:spcAft>
                <a:spcPts val="1200"/>
              </a:spcAft>
              <a:buNone/>
            </a:pPr>
            <a:endParaRPr lang="en-GB" noProof="0" dirty="0">
              <a:latin typeface="+mj-lt"/>
              <a:cs typeface="Arial" panose="020B0604020202020204" pitchFamily="34" charset="0"/>
            </a:endParaRPr>
          </a:p>
        </p:txBody>
      </p:sp>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6123" y="3228580"/>
            <a:ext cx="612000" cy="612000"/>
          </a:xfrm>
          <a:prstGeom prst="rect">
            <a:avLst/>
          </a:prstGeom>
        </p:spPr>
      </p:pic>
      <p:pic>
        <p:nvPicPr>
          <p:cNvPr id="6" name="Grafik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36123" y="1328948"/>
            <a:ext cx="612000" cy="612000"/>
          </a:xfrm>
          <a:prstGeom prst="rect">
            <a:avLst/>
          </a:prstGeom>
        </p:spPr>
      </p:pic>
      <p:pic>
        <p:nvPicPr>
          <p:cNvPr id="10" name="Grafik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36123" y="2278764"/>
            <a:ext cx="612000" cy="612000"/>
          </a:xfrm>
          <a:prstGeom prst="rect">
            <a:avLst/>
          </a:prstGeom>
        </p:spPr>
      </p:pic>
      <p:pic>
        <p:nvPicPr>
          <p:cNvPr id="7" name="Grafik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6324" y="4775528"/>
            <a:ext cx="2466476" cy="1424390"/>
          </a:xfrm>
          <a:prstGeom prst="rect">
            <a:avLst/>
          </a:prstGeom>
        </p:spPr>
      </p:pic>
      <p:sp>
        <p:nvSpPr>
          <p:cNvPr id="3" name="Foliennummernplatzhalter 2"/>
          <p:cNvSpPr>
            <a:spLocks noGrp="1"/>
          </p:cNvSpPr>
          <p:nvPr>
            <p:ph type="sldNum" sz="quarter" idx="12"/>
          </p:nvPr>
        </p:nvSpPr>
        <p:spPr/>
        <p:txBody>
          <a:bodyPr/>
          <a:lstStyle/>
          <a:p>
            <a:r>
              <a:rPr lang="de-DE" smtClean="0"/>
              <a:t>Page </a:t>
            </a:r>
            <a:fld id="{190EBBCB-7115-4285-8105-BC97DB0CD32C}" type="slidenum">
              <a:rPr smtClean="0"/>
              <a:pPr/>
              <a:t>3</a:t>
            </a:fld>
            <a:endParaRPr dirty="0"/>
          </a:p>
        </p:txBody>
      </p:sp>
    </p:spTree>
    <p:extLst>
      <p:ext uri="{BB962C8B-B14F-4D97-AF65-F5344CB8AC3E}">
        <p14:creationId xmlns:p14="http://schemas.microsoft.com/office/powerpoint/2010/main" val="22950380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platzhalter 8"/>
          <p:cNvSpPr>
            <a:spLocks noGrp="1"/>
          </p:cNvSpPr>
          <p:nvPr>
            <p:ph type="body" sz="quarter" idx="14"/>
          </p:nvPr>
        </p:nvSpPr>
        <p:spPr/>
        <p:txBody>
          <a:bodyPr/>
          <a:lstStyle/>
          <a:p>
            <a:r>
              <a:rPr lang="en-GB" noProof="0" dirty="0" smtClean="0">
                <a:latin typeface="+mj-lt"/>
              </a:rPr>
              <a:t>Fractures</a:t>
            </a:r>
            <a:endParaRPr lang="en-GB" noProof="0" dirty="0">
              <a:latin typeface="+mj-lt"/>
            </a:endParaRPr>
          </a:p>
        </p:txBody>
      </p:sp>
      <p:sp>
        <p:nvSpPr>
          <p:cNvPr id="11" name="Textplatzhalter 10"/>
          <p:cNvSpPr>
            <a:spLocks noGrp="1"/>
          </p:cNvSpPr>
          <p:nvPr>
            <p:ph type="body" sz="quarter" idx="4294967295"/>
          </p:nvPr>
        </p:nvSpPr>
        <p:spPr>
          <a:xfrm>
            <a:off x="735999" y="240917"/>
            <a:ext cx="7671400" cy="275127"/>
          </a:xfrm>
        </p:spPr>
        <p:txBody>
          <a:bodyPr>
            <a:normAutofit fontScale="85000" lnSpcReduction="20000"/>
          </a:bodyPr>
          <a:lstStyle/>
          <a:p>
            <a:endParaRPr lang="en-GB" noProof="0" dirty="0" smtClean="0">
              <a:latin typeface="+mj-lt"/>
            </a:endParaRPr>
          </a:p>
          <a:p>
            <a:endParaRPr lang="en-GB" noProof="0" dirty="0">
              <a:latin typeface="+mj-lt"/>
            </a:endParaRPr>
          </a:p>
        </p:txBody>
      </p:sp>
      <p:sp>
        <p:nvSpPr>
          <p:cNvPr id="8" name="Textplatzhalter 8"/>
          <p:cNvSpPr txBox="1">
            <a:spLocks/>
          </p:cNvSpPr>
          <p:nvPr/>
        </p:nvSpPr>
        <p:spPr>
          <a:xfrm>
            <a:off x="735999" y="1013095"/>
            <a:ext cx="7671401" cy="34877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rgbClr val="EE2C3C"/>
              </a:buClr>
              <a:buFont typeface="Calibri" panose="020F0502020204030204" pitchFamily="34" charset="0"/>
              <a:buNone/>
              <a:defRPr sz="3200" b="1" kern="1200" spc="80" baseline="0">
                <a:solidFill>
                  <a:srgbClr val="FF0000"/>
                </a:solidFill>
                <a:latin typeface="+mn-lt"/>
                <a:ea typeface="+mn-ea"/>
                <a:cs typeface="+mn-cs"/>
              </a:defRPr>
            </a:lvl1pPr>
            <a:lvl2pPr marL="685800" indent="-228600" algn="l" defTabSz="914400" rtl="0" eaLnBrk="1" latinLnBrk="0" hangingPunct="1">
              <a:lnSpc>
                <a:spcPct val="90000"/>
              </a:lnSpc>
              <a:spcBef>
                <a:spcPts val="500"/>
              </a:spcBef>
              <a:buClr>
                <a:srgbClr val="EE2C3C"/>
              </a:buClr>
              <a:buFont typeface="Courier New" panose="02070309020205020404" pitchFamily="49" charset="0"/>
              <a:buChar char="o"/>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EE2C3C"/>
              </a:buClr>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smtClean="0">
                <a:solidFill>
                  <a:schemeClr val="tx1"/>
                </a:solidFill>
                <a:latin typeface="+mj-lt"/>
              </a:rPr>
              <a:t>Hospital stay – Fractures are the 6. most common reason</a:t>
            </a:r>
            <a:endParaRPr lang="en-GB" sz="2000" dirty="0">
              <a:solidFill>
                <a:schemeClr val="tx1"/>
              </a:solidFill>
              <a:latin typeface="+mj-lt"/>
            </a:endParaRPr>
          </a:p>
        </p:txBody>
      </p:sp>
      <p:graphicFrame>
        <p:nvGraphicFramePr>
          <p:cNvPr id="7" name="Diagramm 6"/>
          <p:cNvGraphicFramePr/>
          <p:nvPr>
            <p:extLst>
              <p:ext uri="{D42A27DB-BD31-4B8C-83A1-F6EECF244321}">
                <p14:modId xmlns:p14="http://schemas.microsoft.com/office/powerpoint/2010/main" val="1124872640"/>
              </p:ext>
            </p:extLst>
          </p:nvPr>
        </p:nvGraphicFramePr>
        <p:xfrm>
          <a:off x="875899" y="1361872"/>
          <a:ext cx="6713353" cy="4458965"/>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feld 9"/>
          <p:cNvSpPr txBox="1"/>
          <p:nvPr/>
        </p:nvSpPr>
        <p:spPr>
          <a:xfrm>
            <a:off x="6963609" y="5641300"/>
            <a:ext cx="1443790" cy="276999"/>
          </a:xfrm>
          <a:prstGeom prst="rect">
            <a:avLst/>
          </a:prstGeom>
          <a:noFill/>
        </p:spPr>
        <p:txBody>
          <a:bodyPr wrap="square" rtlCol="0">
            <a:spAutoFit/>
          </a:bodyPr>
          <a:lstStyle/>
          <a:p>
            <a:r>
              <a:rPr lang="de-DE" sz="1200" dirty="0">
                <a:solidFill>
                  <a:prstClr val="black">
                    <a:lumMod val="65000"/>
                    <a:lumOff val="35000"/>
                  </a:prstClr>
                </a:solidFill>
              </a:rPr>
              <a:t>*</a:t>
            </a:r>
            <a:r>
              <a:rPr lang="de-DE" sz="1200" dirty="0" err="1">
                <a:solidFill>
                  <a:prstClr val="black">
                    <a:lumMod val="65000"/>
                    <a:lumOff val="35000"/>
                  </a:prstClr>
                </a:solidFill>
              </a:rPr>
              <a:t>except</a:t>
            </a:r>
            <a:r>
              <a:rPr lang="de-DE" sz="1200" dirty="0">
                <a:solidFill>
                  <a:prstClr val="black">
                    <a:lumMod val="65000"/>
                    <a:lumOff val="35000"/>
                  </a:prstClr>
                </a:solidFill>
              </a:rPr>
              <a:t> </a:t>
            </a:r>
            <a:r>
              <a:rPr lang="de-DE" sz="1200" dirty="0" err="1">
                <a:solidFill>
                  <a:prstClr val="black">
                    <a:lumMod val="65000"/>
                    <a:lumOff val="35000"/>
                  </a:prstClr>
                </a:solidFill>
              </a:rPr>
              <a:t>Denmark</a:t>
            </a:r>
            <a:endParaRPr lang="de-DE" sz="1200" dirty="0">
              <a:solidFill>
                <a:prstClr val="black">
                  <a:lumMod val="65000"/>
                  <a:lumOff val="35000"/>
                </a:prstClr>
              </a:solidFill>
            </a:endParaRPr>
          </a:p>
        </p:txBody>
      </p:sp>
      <p:sp>
        <p:nvSpPr>
          <p:cNvPr id="13" name="Textfeld 12"/>
          <p:cNvSpPr txBox="1"/>
          <p:nvPr/>
        </p:nvSpPr>
        <p:spPr>
          <a:xfrm>
            <a:off x="1196576" y="5831060"/>
            <a:ext cx="5009491" cy="338554"/>
          </a:xfrm>
          <a:prstGeom prst="rect">
            <a:avLst/>
          </a:prstGeom>
          <a:noFill/>
        </p:spPr>
        <p:txBody>
          <a:bodyPr wrap="square" rtlCol="0">
            <a:spAutoFit/>
          </a:bodyPr>
          <a:lstStyle/>
          <a:p>
            <a:r>
              <a:rPr lang="en-GB" sz="800" dirty="0" smtClean="0">
                <a:solidFill>
                  <a:srgbClr val="595959"/>
                </a:solidFill>
              </a:rPr>
              <a:t>Source: </a:t>
            </a:r>
            <a:r>
              <a:rPr lang="en-GB" sz="800" dirty="0">
                <a:solidFill>
                  <a:srgbClr val="595959"/>
                </a:solidFill>
              </a:rPr>
              <a:t>http://ec.europa.eu/eurostat/statistics-explained/index.php</a:t>
            </a:r>
            <a:r>
              <a:rPr lang="en-GB" sz="800" dirty="0" smtClean="0">
                <a:solidFill>
                  <a:srgbClr val="595959"/>
                </a:solidFill>
              </a:rPr>
              <a:t>/</a:t>
            </a:r>
            <a:br>
              <a:rPr lang="en-GB" sz="800" dirty="0" smtClean="0">
                <a:solidFill>
                  <a:srgbClr val="595959"/>
                </a:solidFill>
              </a:rPr>
            </a:br>
            <a:r>
              <a:rPr lang="en-GB" sz="800" dirty="0" smtClean="0">
                <a:solidFill>
                  <a:srgbClr val="595959"/>
                </a:solidFill>
              </a:rPr>
              <a:t>File:Hospital_discharges_of_in-patients</a:t>
            </a:r>
            <a:r>
              <a:rPr lang="en-GB" sz="800" dirty="0">
                <a:solidFill>
                  <a:srgbClr val="595959"/>
                </a:solidFill>
              </a:rPr>
              <a:t>,_by_disease_injury,_2013_(per_100_000_inhabitants)_Health2015B.png</a:t>
            </a:r>
          </a:p>
        </p:txBody>
      </p:sp>
      <p:sp>
        <p:nvSpPr>
          <p:cNvPr id="4" name="Foliennummernplatzhalter 3"/>
          <p:cNvSpPr>
            <a:spLocks noGrp="1"/>
          </p:cNvSpPr>
          <p:nvPr>
            <p:ph type="sldNum" sz="quarter" idx="12"/>
          </p:nvPr>
        </p:nvSpPr>
        <p:spPr/>
        <p:txBody>
          <a:bodyPr/>
          <a:lstStyle/>
          <a:p>
            <a:r>
              <a:rPr lang="de-DE" smtClean="0"/>
              <a:t>Page </a:t>
            </a:r>
            <a:fld id="{190EBBCB-7115-4285-8105-BC97DB0CD32C}" type="slidenum">
              <a:rPr smtClean="0"/>
              <a:pPr/>
              <a:t>4</a:t>
            </a:fld>
            <a:endParaRPr dirty="0"/>
          </a:p>
        </p:txBody>
      </p:sp>
    </p:spTree>
    <p:extLst>
      <p:ext uri="{BB962C8B-B14F-4D97-AF65-F5344CB8AC3E}">
        <p14:creationId xmlns:p14="http://schemas.microsoft.com/office/powerpoint/2010/main" val="6961785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platzhalter 8"/>
          <p:cNvSpPr>
            <a:spLocks noGrp="1"/>
          </p:cNvSpPr>
          <p:nvPr>
            <p:ph type="body" sz="quarter" idx="14"/>
          </p:nvPr>
        </p:nvSpPr>
        <p:spPr/>
        <p:txBody>
          <a:bodyPr/>
          <a:lstStyle/>
          <a:p>
            <a:r>
              <a:rPr lang="en-GB" noProof="0" dirty="0" smtClean="0">
                <a:latin typeface="+mj-lt"/>
              </a:rPr>
              <a:t>Fractures</a:t>
            </a:r>
            <a:endParaRPr lang="en-GB" noProof="0" dirty="0">
              <a:latin typeface="+mj-lt"/>
            </a:endParaRPr>
          </a:p>
        </p:txBody>
      </p:sp>
      <p:sp>
        <p:nvSpPr>
          <p:cNvPr id="11" name="Textplatzhalter 10"/>
          <p:cNvSpPr>
            <a:spLocks noGrp="1"/>
          </p:cNvSpPr>
          <p:nvPr>
            <p:ph type="body" sz="quarter" idx="4294967295"/>
          </p:nvPr>
        </p:nvSpPr>
        <p:spPr>
          <a:xfrm>
            <a:off x="735999" y="240917"/>
            <a:ext cx="7671400" cy="275127"/>
          </a:xfrm>
        </p:spPr>
        <p:txBody>
          <a:bodyPr>
            <a:normAutofit fontScale="85000" lnSpcReduction="20000"/>
          </a:bodyPr>
          <a:lstStyle/>
          <a:p>
            <a:endParaRPr lang="en-GB" noProof="0" dirty="0" smtClean="0">
              <a:latin typeface="+mj-lt"/>
            </a:endParaRPr>
          </a:p>
          <a:p>
            <a:endParaRPr lang="en-GB" noProof="0" dirty="0">
              <a:latin typeface="+mj-lt"/>
            </a:endParaRPr>
          </a:p>
        </p:txBody>
      </p:sp>
      <p:sp>
        <p:nvSpPr>
          <p:cNvPr id="8" name="Textplatzhalter 8"/>
          <p:cNvSpPr txBox="1">
            <a:spLocks/>
          </p:cNvSpPr>
          <p:nvPr/>
        </p:nvSpPr>
        <p:spPr>
          <a:xfrm>
            <a:off x="735999" y="1013095"/>
            <a:ext cx="7671401" cy="34877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rgbClr val="EE2C3C"/>
              </a:buClr>
              <a:buFont typeface="Calibri" panose="020F0502020204030204" pitchFamily="34" charset="0"/>
              <a:buNone/>
              <a:defRPr sz="3200" b="1" kern="1200" spc="80" baseline="0">
                <a:solidFill>
                  <a:srgbClr val="FF0000"/>
                </a:solidFill>
                <a:latin typeface="+mn-lt"/>
                <a:ea typeface="+mn-ea"/>
                <a:cs typeface="+mn-cs"/>
              </a:defRPr>
            </a:lvl1pPr>
            <a:lvl2pPr marL="685800" indent="-228600" algn="l" defTabSz="914400" rtl="0" eaLnBrk="1" latinLnBrk="0" hangingPunct="1">
              <a:lnSpc>
                <a:spcPct val="90000"/>
              </a:lnSpc>
              <a:spcBef>
                <a:spcPts val="500"/>
              </a:spcBef>
              <a:buClr>
                <a:srgbClr val="EE2C3C"/>
              </a:buClr>
              <a:buFont typeface="Courier New" panose="02070309020205020404" pitchFamily="49" charset="0"/>
              <a:buChar char="o"/>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EE2C3C"/>
              </a:buClr>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smtClean="0">
                <a:solidFill>
                  <a:schemeClr val="tx1"/>
                </a:solidFill>
                <a:latin typeface="+mj-lt"/>
              </a:rPr>
              <a:t>will increase</a:t>
            </a:r>
            <a:endParaRPr lang="en-GB" sz="2000" dirty="0">
              <a:solidFill>
                <a:schemeClr val="tx1"/>
              </a:solidFill>
              <a:latin typeface="+mj-lt"/>
            </a:endParaRPr>
          </a:p>
        </p:txBody>
      </p:sp>
      <p:graphicFrame>
        <p:nvGraphicFramePr>
          <p:cNvPr id="12" name="Diagramm 11"/>
          <p:cNvGraphicFramePr/>
          <p:nvPr>
            <p:extLst>
              <p:ext uri="{D42A27DB-BD31-4B8C-83A1-F6EECF244321}">
                <p14:modId xmlns:p14="http://schemas.microsoft.com/office/powerpoint/2010/main" val="3446190504"/>
              </p:ext>
            </p:extLst>
          </p:nvPr>
        </p:nvGraphicFramePr>
        <p:xfrm>
          <a:off x="1524000" y="1397000"/>
          <a:ext cx="6580472" cy="427228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feld 6"/>
          <p:cNvSpPr txBox="1"/>
          <p:nvPr/>
        </p:nvSpPr>
        <p:spPr>
          <a:xfrm>
            <a:off x="1523999" y="5674261"/>
            <a:ext cx="6883399" cy="215444"/>
          </a:xfrm>
          <a:prstGeom prst="rect">
            <a:avLst/>
          </a:prstGeom>
          <a:noFill/>
        </p:spPr>
        <p:txBody>
          <a:bodyPr wrap="square" rtlCol="0">
            <a:spAutoFit/>
          </a:bodyPr>
          <a:lstStyle/>
          <a:p>
            <a:r>
              <a:rPr lang="en-GB" sz="800" dirty="0" smtClean="0">
                <a:solidFill>
                  <a:srgbClr val="595959"/>
                </a:solidFill>
              </a:rPr>
              <a:t>Sources: </a:t>
            </a:r>
            <a:r>
              <a:rPr lang="en-GB" sz="800" dirty="0" err="1">
                <a:solidFill>
                  <a:srgbClr val="595959"/>
                </a:solidFill>
              </a:rPr>
              <a:t>Krankenhausstatistik</a:t>
            </a:r>
            <a:r>
              <a:rPr lang="en-GB" sz="800" dirty="0">
                <a:solidFill>
                  <a:srgbClr val="595959"/>
                </a:solidFill>
              </a:rPr>
              <a:t> </a:t>
            </a:r>
            <a:r>
              <a:rPr lang="en-GB" sz="800" dirty="0" err="1" smtClean="0">
                <a:solidFill>
                  <a:srgbClr val="595959"/>
                </a:solidFill>
              </a:rPr>
              <a:t>Diagnosedaten</a:t>
            </a:r>
            <a:r>
              <a:rPr lang="en-GB" sz="800" dirty="0" smtClean="0">
                <a:solidFill>
                  <a:srgbClr val="595959"/>
                </a:solidFill>
              </a:rPr>
              <a:t> </a:t>
            </a:r>
            <a:r>
              <a:rPr lang="de-DE" sz="800" dirty="0" smtClean="0">
                <a:solidFill>
                  <a:srgbClr val="595959"/>
                </a:solidFill>
              </a:rPr>
              <a:t>der </a:t>
            </a:r>
            <a:r>
              <a:rPr lang="de-DE" sz="800" dirty="0">
                <a:solidFill>
                  <a:srgbClr val="595959"/>
                </a:solidFill>
              </a:rPr>
              <a:t>Patienten und Patientinnen in Krankenhäusern, Statistisches </a:t>
            </a:r>
            <a:r>
              <a:rPr lang="de-DE" sz="800" dirty="0" smtClean="0">
                <a:solidFill>
                  <a:srgbClr val="595959"/>
                </a:solidFill>
              </a:rPr>
              <a:t>Bundesamt </a:t>
            </a:r>
            <a:r>
              <a:rPr lang="en-GB" sz="800" dirty="0" smtClean="0">
                <a:solidFill>
                  <a:srgbClr val="595959"/>
                </a:solidFill>
              </a:rPr>
              <a:t>and </a:t>
            </a:r>
            <a:r>
              <a:rPr lang="en-GB" sz="800" dirty="0">
                <a:solidFill>
                  <a:srgbClr val="595959"/>
                </a:solidFill>
                <a:hlinkClick r:id="rId4"/>
              </a:rPr>
              <a:t>http://</a:t>
            </a:r>
            <a:r>
              <a:rPr lang="en-GB" sz="800" dirty="0" smtClean="0">
                <a:solidFill>
                  <a:srgbClr val="595959"/>
                </a:solidFill>
                <a:hlinkClick r:id="rId4"/>
              </a:rPr>
              <a:t>www.statbank.dk/INDP01</a:t>
            </a:r>
            <a:r>
              <a:rPr lang="en-GB" sz="800" dirty="0" smtClean="0">
                <a:solidFill>
                  <a:srgbClr val="595959"/>
                </a:solidFill>
              </a:rPr>
              <a:t> </a:t>
            </a:r>
            <a:endParaRPr lang="en-GB" sz="800" dirty="0">
              <a:solidFill>
                <a:srgbClr val="595959"/>
              </a:solidFill>
            </a:endParaRPr>
          </a:p>
        </p:txBody>
      </p:sp>
      <p:sp>
        <p:nvSpPr>
          <p:cNvPr id="4" name="Foliennummernplatzhalter 3"/>
          <p:cNvSpPr>
            <a:spLocks noGrp="1"/>
          </p:cNvSpPr>
          <p:nvPr>
            <p:ph type="sldNum" sz="quarter" idx="12"/>
          </p:nvPr>
        </p:nvSpPr>
        <p:spPr/>
        <p:txBody>
          <a:bodyPr/>
          <a:lstStyle/>
          <a:p>
            <a:r>
              <a:rPr lang="de-DE" smtClean="0"/>
              <a:t>Page </a:t>
            </a:r>
            <a:fld id="{190EBBCB-7115-4285-8105-BC97DB0CD32C}" type="slidenum">
              <a:rPr smtClean="0"/>
              <a:pPr/>
              <a:t>5</a:t>
            </a:fld>
            <a:endParaRPr dirty="0"/>
          </a:p>
        </p:txBody>
      </p:sp>
    </p:spTree>
    <p:extLst>
      <p:ext uri="{BB962C8B-B14F-4D97-AF65-F5344CB8AC3E}">
        <p14:creationId xmlns:p14="http://schemas.microsoft.com/office/powerpoint/2010/main" val="38943746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platzhalter 8"/>
          <p:cNvSpPr>
            <a:spLocks noGrp="1"/>
          </p:cNvSpPr>
          <p:nvPr>
            <p:ph type="body" sz="quarter" idx="14"/>
          </p:nvPr>
        </p:nvSpPr>
        <p:spPr/>
        <p:txBody>
          <a:bodyPr/>
          <a:lstStyle/>
          <a:p>
            <a:r>
              <a:rPr lang="en-GB" altLang="en-US" noProof="0" dirty="0" smtClean="0">
                <a:latin typeface="+mj-lt"/>
                <a:cs typeface="Arial" panose="020B0604020202020204" pitchFamily="34" charset="0"/>
              </a:rPr>
              <a:t>Challenges</a:t>
            </a:r>
            <a:endParaRPr lang="en-GB" noProof="0" dirty="0">
              <a:latin typeface="+mj-lt"/>
            </a:endParaRPr>
          </a:p>
        </p:txBody>
      </p:sp>
      <p:sp>
        <p:nvSpPr>
          <p:cNvPr id="12" name="Textplatzhalter 11"/>
          <p:cNvSpPr>
            <a:spLocks noGrp="1"/>
          </p:cNvSpPr>
          <p:nvPr>
            <p:ph type="body" sz="quarter" idx="24"/>
          </p:nvPr>
        </p:nvSpPr>
        <p:spPr>
          <a:xfrm>
            <a:off x="736600" y="1260000"/>
            <a:ext cx="7670800" cy="2492193"/>
          </a:xfrm>
        </p:spPr>
        <p:txBody>
          <a:bodyPr>
            <a:noAutofit/>
          </a:bodyPr>
          <a:lstStyle/>
          <a:p>
            <a:pPr>
              <a:spcAft>
                <a:spcPts val="600"/>
              </a:spcAft>
              <a:buSzPct val="100000"/>
            </a:pPr>
            <a:r>
              <a:rPr lang="en-GB" altLang="en-US" noProof="0" dirty="0">
                <a:latin typeface="+mj-lt"/>
              </a:rPr>
              <a:t>Demographic Change // ageing </a:t>
            </a:r>
            <a:r>
              <a:rPr lang="en-GB" altLang="en-US" noProof="0" dirty="0" smtClean="0">
                <a:latin typeface="+mj-lt"/>
              </a:rPr>
              <a:t>society</a:t>
            </a:r>
            <a:br>
              <a:rPr lang="en-GB" altLang="en-US" noProof="0" dirty="0" smtClean="0">
                <a:latin typeface="+mj-lt"/>
              </a:rPr>
            </a:br>
            <a:r>
              <a:rPr lang="en-GB" altLang="en-US" noProof="0" dirty="0" smtClean="0">
                <a:latin typeface="+mj-lt"/>
              </a:rPr>
              <a:t>&gt; </a:t>
            </a:r>
            <a:r>
              <a:rPr lang="en-GB" altLang="en-US" noProof="0" dirty="0">
                <a:latin typeface="+mj-lt"/>
              </a:rPr>
              <a:t>more age-related fractures</a:t>
            </a:r>
          </a:p>
          <a:p>
            <a:pPr>
              <a:spcAft>
                <a:spcPts val="600"/>
              </a:spcAft>
              <a:buSzPct val="100000"/>
            </a:pPr>
            <a:r>
              <a:rPr lang="en-GB" altLang="en-US" noProof="0" dirty="0">
                <a:latin typeface="+mj-lt"/>
              </a:rPr>
              <a:t>Unsolved medical issues // existing post-surgery </a:t>
            </a:r>
            <a:r>
              <a:rPr lang="en-GB" altLang="en-US" noProof="0" dirty="0" smtClean="0">
                <a:latin typeface="+mj-lt"/>
              </a:rPr>
              <a:t>complications</a:t>
            </a:r>
            <a:br>
              <a:rPr lang="en-GB" altLang="en-US" noProof="0" dirty="0" smtClean="0">
                <a:latin typeface="+mj-lt"/>
              </a:rPr>
            </a:br>
            <a:r>
              <a:rPr lang="en-GB" altLang="en-US" noProof="0" dirty="0" smtClean="0">
                <a:latin typeface="+mj-lt"/>
              </a:rPr>
              <a:t>&gt; </a:t>
            </a:r>
            <a:r>
              <a:rPr lang="en-GB" altLang="en-US" noProof="0" dirty="0">
                <a:latin typeface="+mj-lt"/>
              </a:rPr>
              <a:t>infections; </a:t>
            </a:r>
            <a:r>
              <a:rPr lang="en-GB" altLang="en-US" noProof="0" dirty="0" smtClean="0">
                <a:latin typeface="+mj-lt"/>
              </a:rPr>
              <a:t>non-unions</a:t>
            </a:r>
          </a:p>
          <a:p>
            <a:pPr>
              <a:spcAft>
                <a:spcPts val="600"/>
              </a:spcAft>
              <a:buSzPct val="100000"/>
            </a:pPr>
            <a:r>
              <a:rPr lang="de-DE" dirty="0"/>
              <a:t>EU </a:t>
            </a:r>
            <a:r>
              <a:rPr lang="de-DE" dirty="0" err="1"/>
              <a:t>data</a:t>
            </a:r>
            <a:r>
              <a:rPr lang="de-DE" dirty="0"/>
              <a:t> </a:t>
            </a:r>
            <a:r>
              <a:rPr lang="de-DE" dirty="0" err="1"/>
              <a:t>protection</a:t>
            </a:r>
            <a:r>
              <a:rPr lang="de-DE" dirty="0"/>
              <a:t> </a:t>
            </a:r>
            <a:r>
              <a:rPr lang="de-DE" dirty="0" err="1"/>
              <a:t>conformance</a:t>
            </a:r>
            <a:endParaRPr lang="en-GB" altLang="en-US" noProof="0" dirty="0">
              <a:latin typeface="+mj-lt"/>
            </a:endParaRPr>
          </a:p>
          <a:p>
            <a:pPr>
              <a:spcAft>
                <a:spcPts val="600"/>
              </a:spcAft>
              <a:buSzPct val="100000"/>
            </a:pPr>
            <a:r>
              <a:rPr lang="en-GB" altLang="en-US" noProof="0" dirty="0">
                <a:latin typeface="+mj-lt"/>
              </a:rPr>
              <a:t>Understanding clinical needs and effectiveness in real clinical world </a:t>
            </a:r>
            <a:br>
              <a:rPr lang="en-GB" altLang="en-US" noProof="0" dirty="0">
                <a:latin typeface="+mj-lt"/>
              </a:rPr>
            </a:br>
            <a:endParaRPr lang="en-GB" altLang="en-US" noProof="0" dirty="0">
              <a:latin typeface="+mj-lt"/>
            </a:endParaRPr>
          </a:p>
        </p:txBody>
      </p:sp>
      <p:sp>
        <p:nvSpPr>
          <p:cNvPr id="11" name="Textplatzhalter 10"/>
          <p:cNvSpPr>
            <a:spLocks noGrp="1"/>
          </p:cNvSpPr>
          <p:nvPr>
            <p:ph type="body" sz="quarter" idx="4294967295"/>
          </p:nvPr>
        </p:nvSpPr>
        <p:spPr>
          <a:xfrm>
            <a:off x="735999" y="240917"/>
            <a:ext cx="7671400" cy="275127"/>
          </a:xfrm>
        </p:spPr>
        <p:txBody>
          <a:bodyPr>
            <a:normAutofit fontScale="85000" lnSpcReduction="20000"/>
          </a:bodyPr>
          <a:lstStyle/>
          <a:p>
            <a:endParaRPr lang="en-GB" noProof="0" dirty="0" smtClean="0">
              <a:latin typeface="+mj-lt"/>
            </a:endParaRPr>
          </a:p>
          <a:p>
            <a:endParaRPr lang="en-GB" noProof="0" dirty="0">
              <a:latin typeface="+mj-lt"/>
            </a:endParaRPr>
          </a:p>
        </p:txBody>
      </p:sp>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400" y="560494"/>
            <a:ext cx="610384" cy="610384"/>
          </a:xfrm>
          <a:prstGeom prst="rect">
            <a:avLst/>
          </a:prstGeom>
        </p:spPr>
      </p:pic>
      <p:sp>
        <p:nvSpPr>
          <p:cNvPr id="5" name="Foliennummernplatzhalter 4"/>
          <p:cNvSpPr>
            <a:spLocks noGrp="1"/>
          </p:cNvSpPr>
          <p:nvPr>
            <p:ph type="sldNum" sz="quarter" idx="12"/>
          </p:nvPr>
        </p:nvSpPr>
        <p:spPr/>
        <p:txBody>
          <a:bodyPr/>
          <a:lstStyle/>
          <a:p>
            <a:r>
              <a:rPr lang="de-DE" smtClean="0"/>
              <a:t>Page </a:t>
            </a:r>
            <a:fld id="{190EBBCB-7115-4285-8105-BC97DB0CD32C}" type="slidenum">
              <a:rPr smtClean="0"/>
              <a:pPr/>
              <a:t>6</a:t>
            </a:fld>
            <a:endParaRPr dirty="0"/>
          </a:p>
        </p:txBody>
      </p:sp>
    </p:spTree>
    <p:extLst>
      <p:ext uri="{BB962C8B-B14F-4D97-AF65-F5344CB8AC3E}">
        <p14:creationId xmlns:p14="http://schemas.microsoft.com/office/powerpoint/2010/main" val="20245159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platzhalter 2"/>
          <p:cNvSpPr txBox="1">
            <a:spLocks/>
          </p:cNvSpPr>
          <p:nvPr/>
        </p:nvSpPr>
        <p:spPr>
          <a:xfrm>
            <a:off x="735999" y="560494"/>
            <a:ext cx="8181664" cy="45260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rgbClr val="EE2C3C"/>
              </a:buClr>
              <a:buFont typeface="Calibri" panose="020F0502020204030204" pitchFamily="34" charset="0"/>
              <a:buNone/>
              <a:defRPr sz="3200" b="1" kern="1200" spc="80" baseline="0">
                <a:solidFill>
                  <a:srgbClr val="FF0000"/>
                </a:solidFill>
                <a:latin typeface="+mn-lt"/>
                <a:ea typeface="+mn-ea"/>
                <a:cs typeface="+mn-cs"/>
              </a:defRPr>
            </a:lvl1pPr>
            <a:lvl2pPr marL="685800" indent="-228600" algn="l" defTabSz="914400" rtl="0" eaLnBrk="1" latinLnBrk="0" hangingPunct="1">
              <a:lnSpc>
                <a:spcPct val="90000"/>
              </a:lnSpc>
              <a:spcBef>
                <a:spcPts val="500"/>
              </a:spcBef>
              <a:buClr>
                <a:srgbClr val="EE2C3C"/>
              </a:buClr>
              <a:buFont typeface="Courier New" panose="02070309020205020404" pitchFamily="49" charset="0"/>
              <a:buChar char="o"/>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EE2C3C"/>
              </a:buClr>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BFCC // Baltic Fracture Competence Centre</a:t>
            </a:r>
            <a:endParaRPr lang="en-GB" dirty="0"/>
          </a:p>
        </p:txBody>
      </p:sp>
      <p:sp>
        <p:nvSpPr>
          <p:cNvPr id="5" name="Textplatzhalter 4"/>
          <p:cNvSpPr>
            <a:spLocks noGrp="1"/>
          </p:cNvSpPr>
          <p:nvPr>
            <p:ph type="body" sz="quarter" idx="24"/>
          </p:nvPr>
        </p:nvSpPr>
        <p:spPr>
          <a:xfrm>
            <a:off x="736599" y="1579372"/>
            <a:ext cx="7734907" cy="3931245"/>
          </a:xfrm>
        </p:spPr>
        <p:txBody>
          <a:bodyPr>
            <a:noAutofit/>
          </a:bodyPr>
          <a:lstStyle/>
          <a:p>
            <a:pPr marL="0" indent="0">
              <a:buNone/>
            </a:pPr>
            <a:r>
              <a:rPr lang="en-GB" b="1" noProof="0" dirty="0" smtClean="0"/>
              <a:t>Project objectives</a:t>
            </a:r>
          </a:p>
          <a:p>
            <a:r>
              <a:rPr lang="en-GB" noProof="0" dirty="0" smtClean="0"/>
              <a:t>Improve </a:t>
            </a:r>
            <a:r>
              <a:rPr lang="en-GB" noProof="0" dirty="0"/>
              <a:t>health outcome</a:t>
            </a:r>
          </a:p>
          <a:p>
            <a:r>
              <a:rPr lang="en-GB" noProof="0" dirty="0"/>
              <a:t>Reduce hospital </a:t>
            </a:r>
            <a:r>
              <a:rPr lang="en-GB" noProof="0" dirty="0" smtClean="0"/>
              <a:t>stay</a:t>
            </a:r>
            <a:endParaRPr lang="en-GB" noProof="0" dirty="0"/>
          </a:p>
          <a:p>
            <a:r>
              <a:rPr lang="en-GB" noProof="0" dirty="0"/>
              <a:t>Strengthen competitiveness and </a:t>
            </a:r>
            <a:r>
              <a:rPr lang="en-GB" noProof="0" dirty="0" smtClean="0"/>
              <a:t/>
            </a:r>
            <a:br>
              <a:rPr lang="en-GB" noProof="0" dirty="0" smtClean="0"/>
            </a:br>
            <a:r>
              <a:rPr lang="en-GB" noProof="0" dirty="0" smtClean="0"/>
              <a:t>support </a:t>
            </a:r>
            <a:r>
              <a:rPr lang="en-GB" noProof="0" dirty="0"/>
              <a:t>growth of BSR </a:t>
            </a:r>
            <a:r>
              <a:rPr lang="en-GB" noProof="0" dirty="0" smtClean="0"/>
              <a:t>companies</a:t>
            </a:r>
            <a:endParaRPr lang="en-GB" dirty="0"/>
          </a:p>
          <a:p>
            <a:r>
              <a:rPr lang="en-GB" dirty="0" smtClean="0"/>
              <a:t>Answer research questions about</a:t>
            </a:r>
            <a:r>
              <a:rPr lang="en-GB" dirty="0"/>
              <a:t/>
            </a:r>
            <a:br>
              <a:rPr lang="en-GB" dirty="0"/>
            </a:br>
            <a:r>
              <a:rPr lang="en-GB" dirty="0" smtClean="0"/>
              <a:t>fracture-related complications etc.</a:t>
            </a:r>
            <a:endParaRPr lang="en-GB" dirty="0"/>
          </a:p>
          <a:p>
            <a:pPr marL="0" indent="0">
              <a:buNone/>
            </a:pPr>
            <a:r>
              <a:rPr lang="en-GB" noProof="0" dirty="0" smtClean="0"/>
              <a:t> </a:t>
            </a:r>
            <a:endParaRPr lang="en-GB" b="1" noProof="0" dirty="0" smtClean="0">
              <a:latin typeface="+mj-lt"/>
            </a:endParaRPr>
          </a:p>
          <a:p>
            <a:pPr marL="0" indent="0">
              <a:buNone/>
            </a:pPr>
            <a:r>
              <a:rPr lang="en-GB" b="1" noProof="0" dirty="0" smtClean="0">
                <a:latin typeface="+mj-lt"/>
              </a:rPr>
              <a:t>Solutions</a:t>
            </a:r>
          </a:p>
          <a:p>
            <a:r>
              <a:rPr lang="en-GB" dirty="0" smtClean="0"/>
              <a:t>Establish </a:t>
            </a:r>
            <a:r>
              <a:rPr lang="en-GB" dirty="0"/>
              <a:t>research and innovation network in fracture management</a:t>
            </a:r>
          </a:p>
          <a:p>
            <a:r>
              <a:rPr lang="en-GB" dirty="0"/>
              <a:t>Analyse clinical data from transnational registry</a:t>
            </a:r>
          </a:p>
          <a:p>
            <a:r>
              <a:rPr lang="en-GB" dirty="0"/>
              <a:t>Foster hospital-industry cooperation for new product and service development</a:t>
            </a:r>
          </a:p>
          <a:p>
            <a:endParaRPr lang="en-GB" noProof="0" dirty="0">
              <a:latin typeface="+mj-lt"/>
            </a:endParaRPr>
          </a:p>
        </p:txBody>
      </p:sp>
      <p:sp>
        <p:nvSpPr>
          <p:cNvPr id="7" name="Textplatzhalter 8"/>
          <p:cNvSpPr txBox="1">
            <a:spLocks/>
          </p:cNvSpPr>
          <p:nvPr/>
        </p:nvSpPr>
        <p:spPr>
          <a:xfrm>
            <a:off x="735999" y="1013095"/>
            <a:ext cx="7671401" cy="34877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rgbClr val="EE2C3C"/>
              </a:buClr>
              <a:buFont typeface="Calibri" panose="020F0502020204030204" pitchFamily="34" charset="0"/>
              <a:buNone/>
              <a:defRPr sz="3200" b="1" kern="1200" spc="80" baseline="0">
                <a:solidFill>
                  <a:srgbClr val="FF0000"/>
                </a:solidFill>
                <a:latin typeface="+mn-lt"/>
                <a:ea typeface="+mn-ea"/>
                <a:cs typeface="+mn-cs"/>
              </a:defRPr>
            </a:lvl1pPr>
            <a:lvl2pPr marL="685800" indent="-228600" algn="l" defTabSz="914400" rtl="0" eaLnBrk="1" latinLnBrk="0" hangingPunct="1">
              <a:lnSpc>
                <a:spcPct val="90000"/>
              </a:lnSpc>
              <a:spcBef>
                <a:spcPts val="500"/>
              </a:spcBef>
              <a:buClr>
                <a:srgbClr val="EE2C3C"/>
              </a:buClr>
              <a:buFont typeface="Courier New" panose="02070309020205020404" pitchFamily="49" charset="0"/>
              <a:buChar char="o"/>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EE2C3C"/>
              </a:buClr>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solidFill>
                  <a:schemeClr val="tx1"/>
                </a:solidFill>
              </a:rPr>
              <a:t>Fostering innovation for better fracture management</a:t>
            </a:r>
            <a:endParaRPr lang="de-DE" sz="2000" dirty="0">
              <a:solidFill>
                <a:schemeClr val="tx1"/>
              </a:solidFill>
            </a:endParaRPr>
          </a:p>
        </p:txBody>
      </p:sp>
      <p:pic>
        <p:nvPicPr>
          <p:cNvPr id="3" name="Grafi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825" y="1693969"/>
            <a:ext cx="612174" cy="612174"/>
          </a:xfrm>
          <a:prstGeom prst="rect">
            <a:avLst/>
          </a:prstGeom>
        </p:spPr>
      </p:pic>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825" y="4114455"/>
            <a:ext cx="612000" cy="612000"/>
          </a:xfrm>
          <a:prstGeom prst="rect">
            <a:avLst/>
          </a:prstGeom>
        </p:spPr>
      </p:pic>
      <p:sp>
        <p:nvSpPr>
          <p:cNvPr id="9" name="Textplatzhalter 2"/>
          <p:cNvSpPr txBox="1">
            <a:spLocks/>
          </p:cNvSpPr>
          <p:nvPr/>
        </p:nvSpPr>
        <p:spPr>
          <a:xfrm>
            <a:off x="4826056" y="4009155"/>
            <a:ext cx="3581343" cy="337082"/>
          </a:xfrm>
          <a:prstGeom prst="rect">
            <a:avLst/>
          </a:prstGeom>
        </p:spPr>
        <p:txBody>
          <a:bodyPr/>
          <a:lstStyle>
            <a:lvl1pPr marL="228600" indent="-228600" algn="l" defTabSz="914400" rtl="0" eaLnBrk="1" latinLnBrk="0" hangingPunct="1">
              <a:lnSpc>
                <a:spcPct val="90000"/>
              </a:lnSpc>
              <a:spcBef>
                <a:spcPts val="1000"/>
              </a:spcBef>
              <a:buClr>
                <a:srgbClr val="EE2C3C"/>
              </a:buClr>
              <a:buFont typeface="Calibri" panose="020F050202020403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EE2C3C"/>
              </a:buClr>
              <a:buFont typeface="Courier New" panose="02070309020205020404" pitchFamily="49" charset="0"/>
              <a:buChar char="o"/>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EE2C3C"/>
              </a:buClr>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800" dirty="0">
                <a:solidFill>
                  <a:srgbClr val="595959"/>
                </a:solidFill>
                <a:latin typeface="+mj-lt"/>
              </a:rPr>
              <a:t>© </a:t>
            </a:r>
            <a:r>
              <a:rPr lang="en-GB" sz="800" dirty="0" err="1" smtClean="0">
                <a:solidFill>
                  <a:srgbClr val="595959"/>
                </a:solidFill>
                <a:latin typeface="+mj-lt"/>
              </a:rPr>
              <a:t>SpotmatikLtd</a:t>
            </a:r>
            <a:r>
              <a:rPr lang="en-GB" sz="800" dirty="0" smtClean="0">
                <a:solidFill>
                  <a:srgbClr val="595959"/>
                </a:solidFill>
                <a:latin typeface="+mj-lt"/>
              </a:rPr>
              <a:t> - </a:t>
            </a:r>
            <a:r>
              <a:rPr lang="en-GB" sz="800" dirty="0" err="1" smtClean="0">
                <a:solidFill>
                  <a:srgbClr val="595959"/>
                </a:solidFill>
                <a:latin typeface="+mj-lt"/>
              </a:rPr>
              <a:t>shutterstock</a:t>
            </a:r>
            <a:endParaRPr lang="en-GB" sz="800" dirty="0">
              <a:solidFill>
                <a:srgbClr val="595959"/>
              </a:solidFill>
              <a:latin typeface="+mj-lt"/>
            </a:endParaRPr>
          </a:p>
        </p:txBody>
      </p:sp>
      <p:sp>
        <p:nvSpPr>
          <p:cNvPr id="11" name="Foliennummernplatzhalter 10"/>
          <p:cNvSpPr>
            <a:spLocks noGrp="1"/>
          </p:cNvSpPr>
          <p:nvPr>
            <p:ph type="sldNum" sz="quarter" idx="12"/>
          </p:nvPr>
        </p:nvSpPr>
        <p:spPr/>
        <p:txBody>
          <a:bodyPr/>
          <a:lstStyle/>
          <a:p>
            <a:r>
              <a:rPr lang="de-DE" smtClean="0"/>
              <a:t>Page </a:t>
            </a:r>
            <a:fld id="{190EBBCB-7115-4285-8105-BC97DB0CD32C}" type="slidenum">
              <a:rPr smtClean="0"/>
              <a:pPr/>
              <a:t>7</a:t>
            </a:fld>
            <a:endParaRPr dirty="0"/>
          </a:p>
        </p:txBody>
      </p:sp>
      <p:pic>
        <p:nvPicPr>
          <p:cNvPr id="2" name="Grafik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26098" y="1468101"/>
            <a:ext cx="3645408" cy="2432304"/>
          </a:xfrm>
          <a:prstGeom prst="rect">
            <a:avLst/>
          </a:prstGeom>
        </p:spPr>
      </p:pic>
    </p:spTree>
    <p:extLst>
      <p:ext uri="{BB962C8B-B14F-4D97-AF65-F5344CB8AC3E}">
        <p14:creationId xmlns:p14="http://schemas.microsoft.com/office/powerpoint/2010/main" val="22725761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platzhalter 8"/>
          <p:cNvSpPr>
            <a:spLocks noGrp="1"/>
          </p:cNvSpPr>
          <p:nvPr>
            <p:ph type="body" sz="quarter" idx="14"/>
          </p:nvPr>
        </p:nvSpPr>
        <p:spPr/>
        <p:txBody>
          <a:bodyPr/>
          <a:lstStyle/>
          <a:p>
            <a:r>
              <a:rPr lang="en-GB" altLang="en-US" noProof="0" dirty="0" smtClean="0">
                <a:latin typeface="+mj-lt"/>
                <a:cs typeface="Arial" panose="020B0604020202020204" pitchFamily="34" charset="0"/>
              </a:rPr>
              <a:t>Project outcome</a:t>
            </a:r>
            <a:endParaRPr lang="en-GB" noProof="0" dirty="0">
              <a:latin typeface="+mj-lt"/>
            </a:endParaRPr>
          </a:p>
        </p:txBody>
      </p:sp>
      <p:sp>
        <p:nvSpPr>
          <p:cNvPr id="12" name="Textplatzhalter 11"/>
          <p:cNvSpPr>
            <a:spLocks noGrp="1"/>
          </p:cNvSpPr>
          <p:nvPr>
            <p:ph type="body" sz="quarter" idx="24"/>
          </p:nvPr>
        </p:nvSpPr>
        <p:spPr>
          <a:xfrm>
            <a:off x="736600" y="1260000"/>
            <a:ext cx="8009048" cy="3658870"/>
          </a:xfrm>
        </p:spPr>
        <p:txBody>
          <a:bodyPr>
            <a:noAutofit/>
          </a:bodyPr>
          <a:lstStyle/>
          <a:p>
            <a:pPr marL="180975" lvl="0" indent="-180975">
              <a:spcAft>
                <a:spcPts val="1200"/>
              </a:spcAft>
            </a:pPr>
            <a:r>
              <a:rPr lang="en-GB" noProof="0" dirty="0" smtClean="0">
                <a:latin typeface="+mj-lt"/>
              </a:rPr>
              <a:t>Transnational collaboration</a:t>
            </a:r>
          </a:p>
          <a:p>
            <a:pPr marL="180975" lvl="0" indent="-180975">
              <a:spcAft>
                <a:spcPts val="1200"/>
              </a:spcAft>
            </a:pPr>
            <a:r>
              <a:rPr lang="en-GB" noProof="0" dirty="0" smtClean="0">
                <a:latin typeface="+mj-lt"/>
              </a:rPr>
              <a:t>4 new fracture registries</a:t>
            </a:r>
          </a:p>
          <a:p>
            <a:pPr marL="180975" lvl="0" indent="-180975">
              <a:spcAft>
                <a:spcPts val="1200"/>
              </a:spcAft>
            </a:pPr>
            <a:r>
              <a:rPr lang="en-GB" noProof="0" dirty="0" smtClean="0">
                <a:latin typeface="+mj-lt"/>
              </a:rPr>
              <a:t>Transnational fracture registry platform</a:t>
            </a:r>
            <a:endParaRPr lang="en-GB" dirty="0">
              <a:latin typeface="+mj-lt"/>
            </a:endParaRPr>
          </a:p>
          <a:p>
            <a:pPr marL="180975" lvl="0" indent="-180975">
              <a:spcAft>
                <a:spcPts val="1200"/>
              </a:spcAft>
            </a:pPr>
            <a:r>
              <a:rPr lang="en-GB" noProof="0" dirty="0" smtClean="0">
                <a:latin typeface="+mj-lt"/>
              </a:rPr>
              <a:t>Innovation Reports</a:t>
            </a:r>
          </a:p>
          <a:p>
            <a:pPr marL="180975" indent="-180975">
              <a:spcAft>
                <a:spcPts val="1200"/>
              </a:spcAft>
            </a:pPr>
            <a:r>
              <a:rPr lang="en-GB" dirty="0" smtClean="0">
                <a:latin typeface="+mj-lt"/>
              </a:rPr>
              <a:t>Transnational </a:t>
            </a:r>
            <a:r>
              <a:rPr lang="en-GB" dirty="0">
                <a:latin typeface="+mj-lt"/>
              </a:rPr>
              <a:t>R&amp;I infrastructure </a:t>
            </a:r>
          </a:p>
          <a:p>
            <a:pPr marL="180975" lvl="0" indent="-180975">
              <a:spcAft>
                <a:spcPts val="1200"/>
              </a:spcAft>
            </a:pPr>
            <a:r>
              <a:rPr lang="en-GB" noProof="0" dirty="0" smtClean="0">
                <a:latin typeface="+mj-lt"/>
              </a:rPr>
              <a:t>3 transnational pilots (diagnostics, infections, complications)</a:t>
            </a:r>
          </a:p>
          <a:p>
            <a:pPr marL="180975" lvl="0" indent="-180975">
              <a:spcAft>
                <a:spcPts val="1200"/>
              </a:spcAft>
            </a:pPr>
            <a:r>
              <a:rPr lang="en-GB" noProof="0" dirty="0" smtClean="0">
                <a:latin typeface="+mj-lt"/>
              </a:rPr>
              <a:t>Education and training</a:t>
            </a:r>
          </a:p>
          <a:p>
            <a:endParaRPr lang="en-GB" noProof="0" dirty="0">
              <a:latin typeface="+mj-lt"/>
            </a:endParaRPr>
          </a:p>
        </p:txBody>
      </p:sp>
      <p:sp>
        <p:nvSpPr>
          <p:cNvPr id="11" name="Textplatzhalter 10"/>
          <p:cNvSpPr>
            <a:spLocks noGrp="1"/>
          </p:cNvSpPr>
          <p:nvPr>
            <p:ph type="body" sz="quarter" idx="4294967295"/>
          </p:nvPr>
        </p:nvSpPr>
        <p:spPr>
          <a:xfrm>
            <a:off x="735999" y="240917"/>
            <a:ext cx="7671400" cy="275127"/>
          </a:xfrm>
        </p:spPr>
        <p:txBody>
          <a:bodyPr>
            <a:normAutofit fontScale="85000" lnSpcReduction="20000"/>
          </a:bodyPr>
          <a:lstStyle/>
          <a:p>
            <a:endParaRPr lang="en-GB" noProof="0" dirty="0" smtClean="0">
              <a:latin typeface="+mj-lt"/>
            </a:endParaRPr>
          </a:p>
          <a:p>
            <a:endParaRPr lang="en-GB" noProof="0" dirty="0">
              <a:latin typeface="+mj-lt"/>
            </a:endParaRPr>
          </a:p>
        </p:txBody>
      </p:sp>
      <p:pic>
        <p:nvPicPr>
          <p:cNvPr id="3" name="Grafi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9598" y="5165775"/>
            <a:ext cx="612000" cy="612000"/>
          </a:xfrm>
          <a:prstGeom prst="rect">
            <a:avLst/>
          </a:prstGeom>
        </p:spPr>
      </p:pic>
      <p:pic>
        <p:nvPicPr>
          <p:cNvPr id="4" name="Grafik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43450" y="5165775"/>
            <a:ext cx="612000" cy="612000"/>
          </a:xfrm>
          <a:prstGeom prst="rect">
            <a:avLst/>
          </a:prstGeom>
        </p:spPr>
      </p:pic>
      <p:pic>
        <p:nvPicPr>
          <p:cNvPr id="5" name="Grafik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07302" y="5165775"/>
            <a:ext cx="612000" cy="612000"/>
          </a:xfrm>
          <a:prstGeom prst="rect">
            <a:avLst/>
          </a:prstGeom>
        </p:spPr>
      </p:pic>
      <p:pic>
        <p:nvPicPr>
          <p:cNvPr id="10" name="Grafik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1154" y="5165775"/>
            <a:ext cx="612000" cy="612000"/>
          </a:xfrm>
          <a:prstGeom prst="rect">
            <a:avLst/>
          </a:prstGeom>
        </p:spPr>
      </p:pic>
      <p:pic>
        <p:nvPicPr>
          <p:cNvPr id="13" name="Grafik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15746" y="5165775"/>
            <a:ext cx="612000" cy="612000"/>
          </a:xfrm>
          <a:prstGeom prst="rect">
            <a:avLst/>
          </a:prstGeom>
        </p:spPr>
      </p:pic>
      <p:sp>
        <p:nvSpPr>
          <p:cNvPr id="7" name="Foliennummernplatzhalter 6"/>
          <p:cNvSpPr>
            <a:spLocks noGrp="1"/>
          </p:cNvSpPr>
          <p:nvPr>
            <p:ph type="sldNum" sz="quarter" idx="12"/>
          </p:nvPr>
        </p:nvSpPr>
        <p:spPr/>
        <p:txBody>
          <a:bodyPr/>
          <a:lstStyle/>
          <a:p>
            <a:r>
              <a:rPr lang="de-DE" smtClean="0"/>
              <a:t>Page </a:t>
            </a:r>
            <a:fld id="{190EBBCB-7115-4285-8105-BC97DB0CD32C}" type="slidenum">
              <a:rPr smtClean="0"/>
              <a:pPr/>
              <a:t>8</a:t>
            </a:fld>
            <a:endParaRPr dirty="0"/>
          </a:p>
        </p:txBody>
      </p:sp>
    </p:spTree>
    <p:extLst>
      <p:ext uri="{BB962C8B-B14F-4D97-AF65-F5344CB8AC3E}">
        <p14:creationId xmlns:p14="http://schemas.microsoft.com/office/powerpoint/2010/main" val="9590685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Wolke 35"/>
          <p:cNvSpPr/>
          <p:nvPr/>
        </p:nvSpPr>
        <p:spPr>
          <a:xfrm>
            <a:off x="1772662" y="5235374"/>
            <a:ext cx="748346" cy="394947"/>
          </a:xfrm>
          <a:prstGeom prst="cloud">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platzhalter 8"/>
          <p:cNvSpPr>
            <a:spLocks noGrp="1"/>
          </p:cNvSpPr>
          <p:nvPr>
            <p:ph type="body" sz="quarter" idx="14"/>
          </p:nvPr>
        </p:nvSpPr>
        <p:spPr/>
        <p:txBody>
          <a:bodyPr/>
          <a:lstStyle/>
          <a:p>
            <a:r>
              <a:rPr lang="en-GB" dirty="0" smtClean="0">
                <a:latin typeface="+mj-lt"/>
                <a:cs typeface="Arial" panose="020B0604020202020204" pitchFamily="34" charset="0"/>
              </a:rPr>
              <a:t>Transnational fracture registry</a:t>
            </a:r>
            <a:endParaRPr lang="en-GB" noProof="0" dirty="0">
              <a:latin typeface="+mj-lt"/>
            </a:endParaRPr>
          </a:p>
        </p:txBody>
      </p:sp>
      <p:sp>
        <p:nvSpPr>
          <p:cNvPr id="11" name="Textplatzhalter 10"/>
          <p:cNvSpPr>
            <a:spLocks noGrp="1"/>
          </p:cNvSpPr>
          <p:nvPr>
            <p:ph type="body" sz="quarter" idx="4294967295"/>
          </p:nvPr>
        </p:nvSpPr>
        <p:spPr>
          <a:xfrm>
            <a:off x="735999" y="240917"/>
            <a:ext cx="7671400" cy="275127"/>
          </a:xfrm>
        </p:spPr>
        <p:txBody>
          <a:bodyPr>
            <a:normAutofit fontScale="85000" lnSpcReduction="20000"/>
          </a:bodyPr>
          <a:lstStyle/>
          <a:p>
            <a:endParaRPr lang="en-GB" noProof="0" dirty="0" smtClean="0">
              <a:latin typeface="+mj-lt"/>
            </a:endParaRPr>
          </a:p>
          <a:p>
            <a:endParaRPr lang="en-GB" noProof="0" dirty="0">
              <a:latin typeface="+mj-lt"/>
            </a:endParaRPr>
          </a:p>
        </p:txBody>
      </p:sp>
      <p:sp>
        <p:nvSpPr>
          <p:cNvPr id="8" name="Ellipse 7"/>
          <p:cNvSpPr/>
          <p:nvPr/>
        </p:nvSpPr>
        <p:spPr>
          <a:xfrm>
            <a:off x="102631" y="1534624"/>
            <a:ext cx="176358" cy="163573"/>
          </a:xfrm>
          <a:prstGeom prst="ellipse">
            <a:avLst/>
          </a:prstGeom>
          <a:solidFill>
            <a:srgbClr val="C00000"/>
          </a:solidFill>
          <a:ln w="19050">
            <a:solidFill>
              <a:srgbClr val="1B8FB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Ellipse 9"/>
          <p:cNvSpPr/>
          <p:nvPr/>
        </p:nvSpPr>
        <p:spPr>
          <a:xfrm>
            <a:off x="102631" y="2506928"/>
            <a:ext cx="176358" cy="163573"/>
          </a:xfrm>
          <a:prstGeom prst="ellipse">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Ellipse 13"/>
          <p:cNvSpPr/>
          <p:nvPr/>
        </p:nvSpPr>
        <p:spPr>
          <a:xfrm>
            <a:off x="102631" y="4147930"/>
            <a:ext cx="176358" cy="163573"/>
          </a:xfrm>
          <a:prstGeom prst="ellipse">
            <a:avLst/>
          </a:prstGeom>
          <a:solidFill>
            <a:schemeClr val="accent1">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400" y="561600"/>
            <a:ext cx="612175" cy="612175"/>
          </a:xfrm>
          <a:prstGeom prst="rect">
            <a:avLst/>
          </a:prstGeom>
        </p:spPr>
      </p:pic>
      <p:grpSp>
        <p:nvGrpSpPr>
          <p:cNvPr id="104" name="Gruppieren 103"/>
          <p:cNvGrpSpPr/>
          <p:nvPr/>
        </p:nvGrpSpPr>
        <p:grpSpPr>
          <a:xfrm>
            <a:off x="4123150" y="1057545"/>
            <a:ext cx="4284249" cy="5101294"/>
            <a:chOff x="5332670" y="99943"/>
            <a:chExt cx="4284249" cy="5101294"/>
          </a:xfrm>
        </p:grpSpPr>
        <p:grpSp>
          <p:nvGrpSpPr>
            <p:cNvPr id="106" name="Gruppieren 105"/>
            <p:cNvGrpSpPr/>
            <p:nvPr/>
          </p:nvGrpSpPr>
          <p:grpSpPr>
            <a:xfrm>
              <a:off x="5332670" y="99943"/>
              <a:ext cx="4284249" cy="5101294"/>
              <a:chOff x="4180740" y="1086416"/>
              <a:chExt cx="4284249" cy="5101294"/>
            </a:xfrm>
          </p:grpSpPr>
          <p:pic>
            <p:nvPicPr>
              <p:cNvPr id="108" name="Grafik 107"/>
              <p:cNvPicPr>
                <a:picLocks noChangeAspect="1"/>
              </p:cNvPicPr>
              <p:nvPr/>
            </p:nvPicPr>
            <p:blipFill rotWithShape="1">
              <a:blip r:embed="rId4" cstate="print">
                <a:extLst>
                  <a:ext uri="{28A0092B-C50C-407E-A947-70E740481C1C}">
                    <a14:useLocalDpi xmlns:a14="http://schemas.microsoft.com/office/drawing/2010/main" val="0"/>
                  </a:ext>
                </a:extLst>
              </a:blip>
              <a:srcRect t="10879" r="1330" b="7659"/>
              <a:stretch/>
            </p:blipFill>
            <p:spPr>
              <a:xfrm>
                <a:off x="4180740" y="1086416"/>
                <a:ext cx="4284249" cy="5101294"/>
              </a:xfrm>
              <a:prstGeom prst="rect">
                <a:avLst/>
              </a:prstGeom>
              <a:ln>
                <a:solidFill>
                  <a:srgbClr val="D9D9D9"/>
                </a:solidFill>
              </a:ln>
            </p:spPr>
          </p:pic>
          <p:sp>
            <p:nvSpPr>
              <p:cNvPr id="109" name="Ellipse 108"/>
              <p:cNvSpPr/>
              <p:nvPr/>
            </p:nvSpPr>
            <p:spPr>
              <a:xfrm>
                <a:off x="5471940" y="4172625"/>
                <a:ext cx="176358" cy="163573"/>
              </a:xfrm>
              <a:prstGeom prst="ellipse">
                <a:avLst/>
              </a:prstGeom>
              <a:solidFill>
                <a:srgbClr val="C00000"/>
              </a:solidFill>
              <a:ln w="19050">
                <a:solidFill>
                  <a:srgbClr val="1B8FB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1" name="Ellipse 110"/>
              <p:cNvSpPr/>
              <p:nvPr/>
            </p:nvSpPr>
            <p:spPr>
              <a:xfrm>
                <a:off x="7043983" y="4555846"/>
                <a:ext cx="176358" cy="163573"/>
              </a:xfrm>
              <a:prstGeom prst="ellipse">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12" name="Ellipse 111"/>
              <p:cNvSpPr/>
              <p:nvPr/>
            </p:nvSpPr>
            <p:spPr>
              <a:xfrm>
                <a:off x="5564937" y="5033918"/>
                <a:ext cx="176358" cy="163573"/>
              </a:xfrm>
              <a:prstGeom prst="ellipse">
                <a:avLst/>
              </a:prstGeom>
              <a:solidFill>
                <a:schemeClr val="accent1">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13" name="Ellipse 112"/>
              <p:cNvSpPr/>
              <p:nvPr/>
            </p:nvSpPr>
            <p:spPr>
              <a:xfrm>
                <a:off x="5295582" y="5085432"/>
                <a:ext cx="176358" cy="163573"/>
              </a:xfrm>
              <a:prstGeom prst="ellipse">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16" name="Ellipse 115"/>
              <p:cNvSpPr/>
              <p:nvPr/>
            </p:nvSpPr>
            <p:spPr>
              <a:xfrm>
                <a:off x="7146102" y="3726813"/>
                <a:ext cx="176358" cy="163573"/>
              </a:xfrm>
              <a:prstGeom prst="ellipse">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17" name="Ellipse 116"/>
              <p:cNvSpPr/>
              <p:nvPr/>
            </p:nvSpPr>
            <p:spPr>
              <a:xfrm>
                <a:off x="6691351" y="5777788"/>
                <a:ext cx="176358" cy="163573"/>
              </a:xfrm>
              <a:prstGeom prst="ellipse">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107" name="Textplatzhalter 2"/>
            <p:cNvSpPr txBox="1">
              <a:spLocks/>
            </p:cNvSpPr>
            <p:nvPr/>
          </p:nvSpPr>
          <p:spPr>
            <a:xfrm>
              <a:off x="5332670" y="4963366"/>
              <a:ext cx="1870172" cy="214743"/>
            </a:xfrm>
            <a:prstGeom prst="rect">
              <a:avLst/>
            </a:prstGeom>
          </p:spPr>
          <p:txBody>
            <a:bodyPr/>
            <a:lstStyle>
              <a:lvl1pPr marL="228600" indent="-228600" algn="l" defTabSz="914400" rtl="0" eaLnBrk="1" latinLnBrk="0" hangingPunct="1">
                <a:lnSpc>
                  <a:spcPct val="90000"/>
                </a:lnSpc>
                <a:spcBef>
                  <a:spcPts val="1000"/>
                </a:spcBef>
                <a:buClr>
                  <a:srgbClr val="EE2C3C"/>
                </a:buClr>
                <a:buFont typeface="Calibri" panose="020F050202020403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EE2C3C"/>
                </a:buClr>
                <a:buFont typeface="Courier New" panose="02070309020205020404" pitchFamily="49" charset="0"/>
                <a:buChar char="o"/>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EE2C3C"/>
                </a:buClr>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800" dirty="0" smtClean="0">
                  <a:solidFill>
                    <a:schemeClr val="bg1"/>
                  </a:solidFill>
                  <a:latin typeface="+mj-lt"/>
                </a:rPr>
                <a:t>@ Interreg Baltic Sea Region Programme</a:t>
              </a:r>
              <a:endParaRPr lang="en-GB" sz="800" dirty="0">
                <a:solidFill>
                  <a:schemeClr val="bg1"/>
                </a:solidFill>
                <a:latin typeface="+mj-lt"/>
              </a:endParaRPr>
            </a:p>
          </p:txBody>
        </p:sp>
      </p:grpSp>
      <p:sp>
        <p:nvSpPr>
          <p:cNvPr id="4" name="Foliennummernplatzhalter 3"/>
          <p:cNvSpPr>
            <a:spLocks noGrp="1"/>
          </p:cNvSpPr>
          <p:nvPr>
            <p:ph type="sldNum" sz="quarter" idx="12"/>
          </p:nvPr>
        </p:nvSpPr>
        <p:spPr>
          <a:xfrm>
            <a:off x="735999" y="6377517"/>
            <a:ext cx="2057400" cy="365125"/>
          </a:xfrm>
        </p:spPr>
        <p:txBody>
          <a:bodyPr/>
          <a:lstStyle/>
          <a:p>
            <a:r>
              <a:rPr lang="de-DE" dirty="0" smtClean="0"/>
              <a:t>Page </a:t>
            </a:r>
            <a:fld id="{190EBBCB-7115-4285-8105-BC97DB0CD32C}" type="slidenum">
              <a:rPr smtClean="0"/>
              <a:pPr/>
              <a:t>9</a:t>
            </a:fld>
            <a:endParaRPr dirty="0"/>
          </a:p>
        </p:txBody>
      </p:sp>
      <p:sp>
        <p:nvSpPr>
          <p:cNvPr id="19" name="Textfeld 18"/>
          <p:cNvSpPr txBox="1"/>
          <p:nvPr/>
        </p:nvSpPr>
        <p:spPr>
          <a:xfrm>
            <a:off x="318655" y="4102140"/>
            <a:ext cx="2304256" cy="457200"/>
          </a:xfrm>
          <a:prstGeom prst="rect">
            <a:avLst/>
          </a:prstGeom>
        </p:spPr>
        <p:txBody>
          <a:bodyPr vert="horz" wrap="none" lIns="91440" tIns="45720" rIns="91440" bIns="45720" rtlCol="0">
            <a:noAutofit/>
          </a:bodyPr>
          <a:lstStyle/>
          <a:p>
            <a:pPr algn="l">
              <a:lnSpc>
                <a:spcPct val="100000"/>
              </a:lnSpc>
            </a:pPr>
            <a:r>
              <a:rPr lang="en-GB" sz="1600" b="1" dirty="0" smtClean="0">
                <a:solidFill>
                  <a:srgbClr val="000000"/>
                </a:solidFill>
              </a:rPr>
              <a:t>Research institution / IT infrastructure</a:t>
            </a:r>
          </a:p>
          <a:p>
            <a:r>
              <a:rPr lang="en-GB" sz="1600" dirty="0"/>
              <a:t>University Medicine </a:t>
            </a:r>
            <a:r>
              <a:rPr lang="en-GB" sz="1600" dirty="0" smtClean="0"/>
              <a:t>Greifswald</a:t>
            </a:r>
            <a:endParaRPr lang="en-GB" sz="1600" dirty="0"/>
          </a:p>
          <a:p>
            <a:pPr algn="l">
              <a:lnSpc>
                <a:spcPct val="100000"/>
              </a:lnSpc>
            </a:pPr>
            <a:endParaRPr lang="en-GB" sz="1600" dirty="0" smtClean="0">
              <a:solidFill>
                <a:srgbClr val="000000"/>
              </a:solidFill>
            </a:endParaRPr>
          </a:p>
        </p:txBody>
      </p:sp>
      <p:sp>
        <p:nvSpPr>
          <p:cNvPr id="17" name="Textfeld 16"/>
          <p:cNvSpPr txBox="1"/>
          <p:nvPr/>
        </p:nvSpPr>
        <p:spPr>
          <a:xfrm>
            <a:off x="318655" y="2460813"/>
            <a:ext cx="2304256" cy="457200"/>
          </a:xfrm>
          <a:prstGeom prst="rect">
            <a:avLst/>
          </a:prstGeom>
        </p:spPr>
        <p:txBody>
          <a:bodyPr vert="horz" wrap="none" lIns="91440" tIns="45720" rIns="91440" bIns="45720" rtlCol="0">
            <a:noAutofit/>
          </a:bodyPr>
          <a:lstStyle/>
          <a:p>
            <a:pPr algn="l">
              <a:lnSpc>
                <a:spcPct val="100000"/>
              </a:lnSpc>
            </a:pPr>
            <a:r>
              <a:rPr lang="en-GB" sz="1600" b="1" dirty="0" smtClean="0">
                <a:solidFill>
                  <a:srgbClr val="000000"/>
                </a:solidFill>
              </a:rPr>
              <a:t>Hospital / Novel fracture registry</a:t>
            </a:r>
          </a:p>
          <a:p>
            <a:r>
              <a:rPr lang="en-GB" sz="1600" dirty="0"/>
              <a:t>University Medical </a:t>
            </a:r>
            <a:r>
              <a:rPr lang="en-GB" sz="1600" dirty="0" err="1"/>
              <a:t>Center</a:t>
            </a:r>
            <a:r>
              <a:rPr lang="en-GB" sz="1600" dirty="0"/>
              <a:t> </a:t>
            </a:r>
            <a:r>
              <a:rPr lang="en-GB" sz="1600" dirty="0" smtClean="0"/>
              <a:t>Schleswig-Holstein</a:t>
            </a:r>
          </a:p>
          <a:p>
            <a:r>
              <a:rPr lang="en-GB" sz="1600" dirty="0"/>
              <a:t>Lithuania University of Health </a:t>
            </a:r>
            <a:r>
              <a:rPr lang="en-GB" sz="1600" dirty="0" smtClean="0"/>
              <a:t>Science </a:t>
            </a:r>
          </a:p>
          <a:p>
            <a:r>
              <a:rPr lang="en-GB" sz="1600" dirty="0"/>
              <a:t>University Hospital </a:t>
            </a:r>
            <a:r>
              <a:rPr lang="en-GB" sz="1600" dirty="0" smtClean="0"/>
              <a:t>Krakow</a:t>
            </a:r>
          </a:p>
          <a:p>
            <a:r>
              <a:rPr lang="en-GB" sz="1600" dirty="0"/>
              <a:t>University of </a:t>
            </a:r>
            <a:r>
              <a:rPr lang="en-GB" sz="1600" dirty="0" smtClean="0"/>
              <a:t>Tartu</a:t>
            </a:r>
            <a:endParaRPr lang="en-GB" sz="1600" dirty="0"/>
          </a:p>
          <a:p>
            <a:endParaRPr lang="en-GB" sz="1600" dirty="0" smtClean="0"/>
          </a:p>
          <a:p>
            <a:endParaRPr lang="en-GB" sz="1600" dirty="0"/>
          </a:p>
          <a:p>
            <a:endParaRPr lang="en-GB" sz="1600" dirty="0"/>
          </a:p>
          <a:p>
            <a:pPr algn="l">
              <a:lnSpc>
                <a:spcPct val="100000"/>
              </a:lnSpc>
            </a:pPr>
            <a:endParaRPr lang="en-GB" sz="1600" dirty="0" smtClean="0">
              <a:solidFill>
                <a:srgbClr val="000000"/>
              </a:solidFill>
            </a:endParaRPr>
          </a:p>
        </p:txBody>
      </p:sp>
      <p:sp>
        <p:nvSpPr>
          <p:cNvPr id="16" name="Textfeld 15"/>
          <p:cNvSpPr txBox="1"/>
          <p:nvPr/>
        </p:nvSpPr>
        <p:spPr>
          <a:xfrm>
            <a:off x="318655" y="1484320"/>
            <a:ext cx="2304256" cy="457200"/>
          </a:xfrm>
          <a:prstGeom prst="rect">
            <a:avLst/>
          </a:prstGeom>
        </p:spPr>
        <p:txBody>
          <a:bodyPr vert="horz" wrap="none" lIns="91440" tIns="45720" rIns="91440" bIns="45720" rtlCol="0">
            <a:noAutofit/>
          </a:bodyPr>
          <a:lstStyle/>
          <a:p>
            <a:pPr algn="l">
              <a:lnSpc>
                <a:spcPct val="100000"/>
              </a:lnSpc>
            </a:pPr>
            <a:r>
              <a:rPr lang="en-GB" sz="1600" b="1" dirty="0" smtClean="0">
                <a:solidFill>
                  <a:srgbClr val="000000"/>
                </a:solidFill>
              </a:rPr>
              <a:t>Hospital / Existing fracture registry</a:t>
            </a:r>
          </a:p>
          <a:p>
            <a:r>
              <a:rPr lang="en-GB" sz="1600" dirty="0" err="1"/>
              <a:t>Sahlgrenska</a:t>
            </a:r>
            <a:r>
              <a:rPr lang="en-GB" sz="1600" dirty="0"/>
              <a:t> University </a:t>
            </a:r>
            <a:r>
              <a:rPr lang="en-GB" sz="1600" dirty="0" smtClean="0"/>
              <a:t>Hospital</a:t>
            </a:r>
            <a:endParaRPr lang="en-GB" sz="1600" dirty="0"/>
          </a:p>
          <a:p>
            <a:pPr algn="l">
              <a:lnSpc>
                <a:spcPct val="100000"/>
              </a:lnSpc>
            </a:pPr>
            <a:endParaRPr lang="en-GB" sz="1600" dirty="0" smtClean="0">
              <a:solidFill>
                <a:srgbClr val="000000"/>
              </a:solidFill>
            </a:endParaRPr>
          </a:p>
          <a:p>
            <a:pPr algn="l">
              <a:lnSpc>
                <a:spcPct val="100000"/>
              </a:lnSpc>
            </a:pPr>
            <a:endParaRPr lang="en-GB" sz="1600" dirty="0" smtClean="0">
              <a:solidFill>
                <a:srgbClr val="000000"/>
              </a:solidFill>
            </a:endParaRPr>
          </a:p>
        </p:txBody>
      </p:sp>
      <p:cxnSp>
        <p:nvCxnSpPr>
          <p:cNvPr id="21" name="Gerade Verbindung mit Pfeil 20"/>
          <p:cNvCxnSpPr/>
          <p:nvPr/>
        </p:nvCxnSpPr>
        <p:spPr>
          <a:xfrm>
            <a:off x="5507347" y="4419600"/>
            <a:ext cx="83361" cy="48768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Gerade Verbindung mit Pfeil 42"/>
          <p:cNvCxnSpPr/>
          <p:nvPr/>
        </p:nvCxnSpPr>
        <p:spPr>
          <a:xfrm flipH="1">
            <a:off x="5745480" y="3977640"/>
            <a:ext cx="1240914" cy="92964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6" name="Gerade Verbindung mit Pfeil 45"/>
          <p:cNvCxnSpPr/>
          <p:nvPr/>
        </p:nvCxnSpPr>
        <p:spPr>
          <a:xfrm flipV="1">
            <a:off x="5380933" y="5261229"/>
            <a:ext cx="243191" cy="4445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8" name="Gerade Verbindung mit Pfeil 47"/>
          <p:cNvCxnSpPr/>
          <p:nvPr/>
        </p:nvCxnSpPr>
        <p:spPr>
          <a:xfrm flipH="1" flipV="1">
            <a:off x="5736411" y="5160748"/>
            <a:ext cx="856518" cy="58816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2" name="Gerade Verbindung mit Pfeil 51"/>
          <p:cNvCxnSpPr/>
          <p:nvPr/>
        </p:nvCxnSpPr>
        <p:spPr>
          <a:xfrm flipH="1">
            <a:off x="5776702" y="4684349"/>
            <a:ext cx="1167766" cy="32069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4" name="Gerade Verbindung mit Pfeil 53"/>
          <p:cNvCxnSpPr/>
          <p:nvPr/>
        </p:nvCxnSpPr>
        <p:spPr>
          <a:xfrm>
            <a:off x="866276" y="5712781"/>
            <a:ext cx="2421538" cy="441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4" name="Textfeld 33"/>
          <p:cNvSpPr txBox="1"/>
          <p:nvPr/>
        </p:nvSpPr>
        <p:spPr>
          <a:xfrm>
            <a:off x="1837400" y="5210761"/>
            <a:ext cx="681790" cy="369332"/>
          </a:xfrm>
          <a:prstGeom prst="rect">
            <a:avLst/>
          </a:prstGeom>
          <a:noFill/>
        </p:spPr>
        <p:txBody>
          <a:bodyPr wrap="none" rtlCol="0">
            <a:spAutoFit/>
          </a:bodyPr>
          <a:lstStyle/>
          <a:p>
            <a:r>
              <a:rPr lang="en-GB" dirty="0" smtClean="0"/>
              <a:t>www</a:t>
            </a:r>
            <a:endParaRPr lang="en-GB" dirty="0"/>
          </a:p>
        </p:txBody>
      </p:sp>
      <p:sp>
        <p:nvSpPr>
          <p:cNvPr id="35" name="Textfeld 34"/>
          <p:cNvSpPr txBox="1"/>
          <p:nvPr/>
        </p:nvSpPr>
        <p:spPr>
          <a:xfrm>
            <a:off x="428487" y="5791185"/>
            <a:ext cx="3330399" cy="830997"/>
          </a:xfrm>
          <a:prstGeom prst="rect">
            <a:avLst/>
          </a:prstGeom>
          <a:noFill/>
        </p:spPr>
        <p:txBody>
          <a:bodyPr wrap="none" rtlCol="0">
            <a:spAutoFit/>
          </a:bodyPr>
          <a:lstStyle/>
          <a:p>
            <a:pPr algn="ctr"/>
            <a:r>
              <a:rPr lang="en-GB" sz="1600" dirty="0" smtClean="0"/>
              <a:t>PSN (pseudonym)</a:t>
            </a:r>
          </a:p>
          <a:p>
            <a:pPr algn="ctr"/>
            <a:r>
              <a:rPr lang="en-GB" sz="1600" dirty="0" smtClean="0"/>
              <a:t> </a:t>
            </a:r>
            <a:r>
              <a:rPr lang="de-DE" sz="1600" dirty="0" err="1" smtClean="0"/>
              <a:t>pseudonymised</a:t>
            </a:r>
            <a:r>
              <a:rPr lang="de-DE" sz="1600" dirty="0" smtClean="0"/>
              <a:t> </a:t>
            </a:r>
            <a:r>
              <a:rPr lang="de-DE" sz="1600" dirty="0"/>
              <a:t>MDAT</a:t>
            </a:r>
            <a:r>
              <a:rPr lang="en-GB" sz="1600" dirty="0" smtClean="0"/>
              <a:t> (Medical data)</a:t>
            </a:r>
          </a:p>
          <a:p>
            <a:pPr algn="ctr"/>
            <a:r>
              <a:rPr lang="en-GB" sz="1600" dirty="0" smtClean="0"/>
              <a:t>MDAT + IDAT</a:t>
            </a:r>
            <a:endParaRPr lang="en-GB" sz="1600" dirty="0"/>
          </a:p>
        </p:txBody>
      </p:sp>
      <p:sp>
        <p:nvSpPr>
          <p:cNvPr id="31" name="Ellipse 30"/>
          <p:cNvSpPr/>
          <p:nvPr/>
        </p:nvSpPr>
        <p:spPr>
          <a:xfrm>
            <a:off x="428487" y="5615081"/>
            <a:ext cx="176358" cy="163573"/>
          </a:xfrm>
          <a:prstGeom prst="ellipse">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Ellipse 31"/>
          <p:cNvSpPr/>
          <p:nvPr/>
        </p:nvSpPr>
        <p:spPr>
          <a:xfrm>
            <a:off x="3538246" y="5612821"/>
            <a:ext cx="176358" cy="163573"/>
          </a:xfrm>
          <a:prstGeom prst="ellipse">
            <a:avLst/>
          </a:prstGeom>
          <a:solidFill>
            <a:schemeClr val="accent1">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feld 1"/>
          <p:cNvSpPr txBox="1"/>
          <p:nvPr/>
        </p:nvSpPr>
        <p:spPr>
          <a:xfrm>
            <a:off x="117274" y="5265473"/>
            <a:ext cx="848758" cy="369332"/>
          </a:xfrm>
          <a:prstGeom prst="rect">
            <a:avLst/>
          </a:prstGeom>
          <a:noFill/>
        </p:spPr>
        <p:txBody>
          <a:bodyPr wrap="none" rtlCol="0">
            <a:spAutoFit/>
          </a:bodyPr>
          <a:lstStyle/>
          <a:p>
            <a:r>
              <a:rPr lang="en-GB" dirty="0" smtClean="0"/>
              <a:t>Patient</a:t>
            </a:r>
            <a:endParaRPr lang="en-GB" dirty="0"/>
          </a:p>
        </p:txBody>
      </p:sp>
      <p:sp>
        <p:nvSpPr>
          <p:cNvPr id="39" name="Textfeld 38"/>
          <p:cNvSpPr txBox="1"/>
          <p:nvPr/>
        </p:nvSpPr>
        <p:spPr>
          <a:xfrm>
            <a:off x="3175361" y="5234638"/>
            <a:ext cx="932628" cy="369332"/>
          </a:xfrm>
          <a:prstGeom prst="rect">
            <a:avLst/>
          </a:prstGeom>
          <a:noFill/>
        </p:spPr>
        <p:txBody>
          <a:bodyPr wrap="none" rtlCol="0">
            <a:spAutoFit/>
          </a:bodyPr>
          <a:lstStyle/>
          <a:p>
            <a:r>
              <a:rPr lang="en-GB" dirty="0" smtClean="0"/>
              <a:t>Registry</a:t>
            </a:r>
            <a:endParaRPr lang="en-GB" dirty="0"/>
          </a:p>
        </p:txBody>
      </p:sp>
    </p:spTree>
    <p:extLst>
      <p:ext uri="{BB962C8B-B14F-4D97-AF65-F5344CB8AC3E}">
        <p14:creationId xmlns:p14="http://schemas.microsoft.com/office/powerpoint/2010/main" val="2390447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4" grpId="0"/>
      <p:bldP spid="35" grpId="0"/>
      <p:bldP spid="31" grpId="0" animBg="1"/>
      <p:bldP spid="32" grpId="0" animBg="1"/>
      <p:bldP spid="2" grpId="0"/>
      <p:bldP spid="39"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46FBF98972C0B4DB9DA36AAB573C0A1" ma:contentTypeVersion="1" ma:contentTypeDescription="Create a new document." ma:contentTypeScope="" ma:versionID="8c031904b7d642ba39f25e615c24fc7f">
  <xsd:schema xmlns:xsd="http://www.w3.org/2001/XMLSchema" xmlns:xs="http://www.w3.org/2001/XMLSchema" xmlns:p="http://schemas.microsoft.com/office/2006/metadata/properties" xmlns:ns2="http://schemas.microsoft.com/sharepoint/v4" targetNamespace="http://schemas.microsoft.com/office/2006/metadata/properties" ma:root="true" ma:fieldsID="23c11eee0d542004c4a7d729835418c6" ns2:_="">
    <xsd:import namespace="http://schemas.microsoft.com/sharepoint/v4"/>
    <xsd:element name="properties">
      <xsd:complexType>
        <xsd:sequence>
          <xsd:element name="documentManagement">
            <xsd:complexType>
              <xsd:all>
                <xsd:element ref="ns2: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8"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documentManagement>
</p:properties>
</file>

<file path=customXml/itemProps1.xml><?xml version="1.0" encoding="utf-8"?>
<ds:datastoreItem xmlns:ds="http://schemas.openxmlformats.org/officeDocument/2006/customXml" ds:itemID="{88769859-C7B8-49E1-9FCB-523D65BAB7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9A351F9-5606-4259-8A46-82084FC4B94E}">
  <ds:schemaRefs>
    <ds:schemaRef ds:uri="http://schemas.microsoft.com/sharepoint/v3/contenttype/forms"/>
  </ds:schemaRefs>
</ds:datastoreItem>
</file>

<file path=customXml/itemProps3.xml><?xml version="1.0" encoding="utf-8"?>
<ds:datastoreItem xmlns:ds="http://schemas.openxmlformats.org/officeDocument/2006/customXml" ds:itemID="{584B5816-022D-4E87-983A-32D659E903AB}">
  <ds:schemaRefs>
    <ds:schemaRef ds:uri="http://schemas.microsoft.com/office/infopath/2007/PartnerControls"/>
    <ds:schemaRef ds:uri="http://schemas.microsoft.com/sharepoint/v4"/>
    <ds:schemaRef ds:uri="http://www.w3.org/XML/1998/namespace"/>
    <ds:schemaRef ds:uri="http://purl.org/dc/terms/"/>
    <ds:schemaRef ds:uri="http://purl.org/dc/elements/1.1/"/>
    <ds:schemaRef ds:uri="http://schemas.microsoft.com/office/2006/documentManagement/types"/>
    <ds:schemaRef ds:uri="http://schemas.openxmlformats.org/package/2006/metadata/core-properties"/>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1529</Words>
  <Application>Microsoft Office PowerPoint</Application>
  <PresentationFormat>Bildschirmpräsentation (4:3)</PresentationFormat>
  <Paragraphs>149</Paragraphs>
  <Slides>11</Slides>
  <Notes>9</Notes>
  <HiddenSlides>0</HiddenSlides>
  <MMClips>0</MMClips>
  <ScaleCrop>false</ScaleCrop>
  <HeadingPairs>
    <vt:vector size="4" baseType="variant">
      <vt:variant>
        <vt:lpstr>Design</vt:lpstr>
      </vt:variant>
      <vt:variant>
        <vt:i4>1</vt:i4>
      </vt:variant>
      <vt:variant>
        <vt:lpstr>Folientitel</vt:lpstr>
      </vt:variant>
      <vt:variant>
        <vt:i4>11</vt:i4>
      </vt:variant>
    </vt:vector>
  </HeadingPairs>
  <TitlesOfParts>
    <vt:vector size="12" baseType="lpstr">
      <vt:lpstr>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DSN</dc:creator>
  <cp:lastModifiedBy>Martin Bialke</cp:lastModifiedBy>
  <cp:revision>246</cp:revision>
  <dcterms:created xsi:type="dcterms:W3CDTF">2016-02-26T07:25:46Z</dcterms:created>
  <dcterms:modified xsi:type="dcterms:W3CDTF">2017-06-12T13:55:43Z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0x010100E46FBF98972C0B4DB9DA36AAB573C0A1</vt:lpwstr>
  </property>
</Properties>
</file>